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8" r:id="rId2"/>
    <p:sldId id="287" r:id="rId3"/>
    <p:sldId id="290" r:id="rId4"/>
    <p:sldId id="292" r:id="rId5"/>
    <p:sldId id="294" r:id="rId6"/>
    <p:sldId id="307" r:id="rId7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30" autoAdjust="0"/>
    <p:restoredTop sz="94660"/>
  </p:normalViewPr>
  <p:slideViewPr>
    <p:cSldViewPr>
      <p:cViewPr>
        <p:scale>
          <a:sx n="92" d="100"/>
          <a:sy n="92" d="100"/>
        </p:scale>
        <p:origin x="2227" y="-2179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23.04.2023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23.04.2023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de-DE"/>
              <a:t>Titel durch Klicken hinzufügen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23.04.2023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23.04.2023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23.04.2023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23.04.2023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23.04.2023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23.04.2023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23.04.2023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23.04.2023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23.04.2023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50D42-C9CD-4801-B293-61D1F53EC57E}" type="datetimeFigureOut">
              <a:rPr lang="de-DE" smtClean="0"/>
              <a:t>23.04.2023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2" Type="http://schemas.openxmlformats.org/officeDocument/2006/relationships/image" Target="../media/image1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715CF7-8D8B-6AA6-C898-1A8890E5FE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664" y="272480"/>
            <a:ext cx="5829300" cy="2123369"/>
          </a:xfrm>
        </p:spPr>
        <p:txBody>
          <a:bodyPr/>
          <a:lstStyle/>
          <a:p>
            <a:r>
              <a:rPr lang="de-DE" dirty="0"/>
              <a:t>Tabu</a:t>
            </a:r>
            <a:br>
              <a:rPr lang="de-DE" dirty="0"/>
            </a:br>
            <a:r>
              <a:rPr lang="de-DE" sz="2800" dirty="0"/>
              <a:t>Begriffe aus der Physik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5F46B26-80DF-F801-C8D8-78FB77E252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2736" y="3080792"/>
            <a:ext cx="4776564" cy="5016346"/>
          </a:xfrm>
        </p:spPr>
        <p:txBody>
          <a:bodyPr>
            <a:normAutofit fontScale="92500" lnSpcReduction="10000"/>
          </a:bodyPr>
          <a:lstStyle/>
          <a:p>
            <a:r>
              <a:rPr lang="de-DE" sz="2000" b="0" i="0" dirty="0">
                <a:solidFill>
                  <a:schemeClr val="tx1"/>
                </a:solidFill>
                <a:effectLst/>
                <a:latin typeface="Roboto" panose="020B0604020202020204" pitchFamily="2" charset="0"/>
              </a:rPr>
              <a:t>Bei der Methode </a:t>
            </a:r>
            <a:r>
              <a:rPr lang="de-DE" sz="2000" b="1" i="1" dirty="0">
                <a:solidFill>
                  <a:schemeClr val="tx1"/>
                </a:solidFill>
                <a:effectLst/>
                <a:latin typeface="Roboto" panose="020B0604020202020204" pitchFamily="2" charset="0"/>
              </a:rPr>
              <a:t>Tabu</a:t>
            </a:r>
            <a:r>
              <a:rPr lang="de-DE" sz="2000" b="0" i="1" dirty="0">
                <a:solidFill>
                  <a:schemeClr val="tx1"/>
                </a:solidFill>
                <a:effectLst/>
                <a:latin typeface="Roboto" panose="020B0604020202020204" pitchFamily="2" charset="0"/>
              </a:rPr>
              <a:t> </a:t>
            </a:r>
            <a:r>
              <a:rPr lang="de-DE" sz="2000" b="0" i="0" dirty="0">
                <a:solidFill>
                  <a:schemeClr val="tx1"/>
                </a:solidFill>
                <a:effectLst/>
                <a:latin typeface="Roboto" panose="020B0604020202020204" pitchFamily="2" charset="0"/>
              </a:rPr>
              <a:t>geht es darum, einen bestimmten Begriff zu umschreiben, ohne diesen selbst und bestimmte weitere Tabu-Begriffe zu verwenden.</a:t>
            </a:r>
          </a:p>
          <a:p>
            <a:endParaRPr lang="de-DE" sz="2000" dirty="0">
              <a:solidFill>
                <a:schemeClr val="tx1"/>
              </a:solidFill>
              <a:latin typeface="Roboto" panose="020B0604020202020204" pitchFamily="2" charset="0"/>
            </a:endParaRPr>
          </a:p>
          <a:p>
            <a:r>
              <a:rPr lang="de-DE" sz="2000" dirty="0">
                <a:solidFill>
                  <a:schemeClr val="tx1"/>
                </a:solidFill>
                <a:latin typeface="Roboto" panose="020B0604020202020204" pitchFamily="2" charset="0"/>
              </a:rPr>
              <a:t>Auf den Karten steht zum einen der zu umschreibende Begriff, zum anderen sind die Wörter bzw. Begriffe gelistet, die </a:t>
            </a:r>
            <a:r>
              <a:rPr lang="de-DE" sz="2000" b="1" i="1" dirty="0">
                <a:solidFill>
                  <a:schemeClr val="tx1"/>
                </a:solidFill>
                <a:latin typeface="Roboto" panose="020B0604020202020204" pitchFamily="2" charset="0"/>
              </a:rPr>
              <a:t>nicht</a:t>
            </a:r>
            <a:r>
              <a:rPr lang="de-DE" sz="2000" dirty="0">
                <a:solidFill>
                  <a:schemeClr val="tx1"/>
                </a:solidFill>
                <a:latin typeface="Roboto" panose="020B0604020202020204" pitchFamily="2" charset="0"/>
              </a:rPr>
              <a:t> zur Umschreibung benutzt werden dürfen.</a:t>
            </a:r>
          </a:p>
          <a:p>
            <a:endParaRPr lang="de-DE" sz="2000" dirty="0">
              <a:solidFill>
                <a:schemeClr val="tx1"/>
              </a:solidFill>
              <a:latin typeface="Roboto" panose="020B0604020202020204" pitchFamily="2" charset="0"/>
            </a:endParaRPr>
          </a:p>
          <a:p>
            <a:r>
              <a:rPr lang="de-DE" sz="2000" dirty="0">
                <a:solidFill>
                  <a:schemeClr val="tx1"/>
                </a:solidFill>
                <a:latin typeface="Roboto" panose="020B0604020202020204" pitchFamily="2" charset="0"/>
              </a:rPr>
              <a:t>Gespielt werden kann in Partnerarbeit, mit zwei konkurrierenden Gruppen oder auch nach dem Prinzip </a:t>
            </a:r>
            <a:r>
              <a:rPr lang="de-DE" sz="2000" i="1" dirty="0">
                <a:solidFill>
                  <a:schemeClr val="tx1"/>
                </a:solidFill>
                <a:latin typeface="Roboto" panose="020B0604020202020204" pitchFamily="2" charset="0"/>
              </a:rPr>
              <a:t>Heißer Stuhl, </a:t>
            </a:r>
            <a:r>
              <a:rPr lang="de-DE" sz="2000" dirty="0">
                <a:solidFill>
                  <a:schemeClr val="tx1"/>
                </a:solidFill>
                <a:latin typeface="Roboto" panose="020B0604020202020204" pitchFamily="2" charset="0"/>
              </a:rPr>
              <a:t>bei dem ein Schüler der Klasse gegenübersteht.</a:t>
            </a:r>
          </a:p>
          <a:p>
            <a:endParaRPr lang="de-DE" sz="2000" dirty="0">
              <a:solidFill>
                <a:schemeClr val="tx1"/>
              </a:solidFill>
              <a:latin typeface="Roboto" panose="020B0604020202020204" pitchFamily="2" charset="0"/>
            </a:endParaRPr>
          </a:p>
          <a:p>
            <a:r>
              <a:rPr lang="de-DE" sz="1300" dirty="0">
                <a:solidFill>
                  <a:schemeClr val="tx1"/>
                </a:solidFill>
                <a:latin typeface="Roboto" panose="020B0604020202020204" pitchFamily="2" charset="0"/>
              </a:rPr>
              <a:t>Als Vorlage für dieses Kartenset diente das Arbeitsergebnis einer Fortbildung in Dresden (2013)</a:t>
            </a:r>
          </a:p>
        </p:txBody>
      </p:sp>
    </p:spTree>
    <p:extLst>
      <p:ext uri="{BB962C8B-B14F-4D97-AF65-F5344CB8AC3E}">
        <p14:creationId xmlns:p14="http://schemas.microsoft.com/office/powerpoint/2010/main" val="4055171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499672" y="628140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/>
          <p:cNvSpPr txBox="1"/>
          <p:nvPr/>
        </p:nvSpPr>
        <p:spPr>
          <a:xfrm>
            <a:off x="700252" y="1625061"/>
            <a:ext cx="19397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Bewegung</a:t>
            </a:r>
            <a:endParaRPr lang="de-DE" sz="1600" b="1" dirty="0"/>
          </a:p>
        </p:txBody>
      </p:sp>
      <p:sp>
        <p:nvSpPr>
          <p:cNvPr id="13" name="Abgerundetes Rechteck 12"/>
          <p:cNvSpPr/>
          <p:nvPr/>
        </p:nvSpPr>
        <p:spPr>
          <a:xfrm>
            <a:off x="620688" y="2768635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Geschwindigkeit</a:t>
            </a:r>
          </a:p>
          <a:p>
            <a:pPr algn="ctr"/>
            <a:r>
              <a:rPr lang="de-DE" sz="1200" dirty="0"/>
              <a:t>Körper</a:t>
            </a:r>
          </a:p>
        </p:txBody>
      </p:sp>
      <p:sp>
        <p:nvSpPr>
          <p:cNvPr id="75" name="Rechteck 74"/>
          <p:cNvSpPr/>
          <p:nvPr/>
        </p:nvSpPr>
        <p:spPr>
          <a:xfrm>
            <a:off x="671789" y="695181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74" name="Ellipse 73"/>
          <p:cNvSpPr/>
          <p:nvPr/>
        </p:nvSpPr>
        <p:spPr>
          <a:xfrm>
            <a:off x="548680" y="695181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78" name="Rechteck 77"/>
          <p:cNvSpPr/>
          <p:nvPr/>
        </p:nvSpPr>
        <p:spPr>
          <a:xfrm>
            <a:off x="2445499" y="628140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Rechteck 81"/>
          <p:cNvSpPr/>
          <p:nvPr/>
        </p:nvSpPr>
        <p:spPr>
          <a:xfrm>
            <a:off x="2445499" y="628140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Abgerundetes Rechteck 83"/>
          <p:cNvSpPr/>
          <p:nvPr/>
        </p:nvSpPr>
        <p:spPr>
          <a:xfrm>
            <a:off x="2566515" y="2768635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343 m/s</a:t>
            </a:r>
          </a:p>
          <a:p>
            <a:pPr algn="ctr"/>
            <a:r>
              <a:rPr lang="de-DE" sz="1200" dirty="0"/>
              <a:t>Hören</a:t>
            </a:r>
          </a:p>
          <a:p>
            <a:pPr algn="ctr"/>
            <a:r>
              <a:rPr lang="de-DE" sz="1200" dirty="0"/>
              <a:t>Ton</a:t>
            </a:r>
          </a:p>
        </p:txBody>
      </p:sp>
      <p:sp>
        <p:nvSpPr>
          <p:cNvPr id="86" name="Rechteck 85"/>
          <p:cNvSpPr/>
          <p:nvPr/>
        </p:nvSpPr>
        <p:spPr>
          <a:xfrm>
            <a:off x="2617616" y="695181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87" name="Ellipse 86"/>
          <p:cNvSpPr/>
          <p:nvPr/>
        </p:nvSpPr>
        <p:spPr>
          <a:xfrm>
            <a:off x="2494507" y="695181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88" name="Rechteck 87"/>
          <p:cNvSpPr/>
          <p:nvPr/>
        </p:nvSpPr>
        <p:spPr>
          <a:xfrm>
            <a:off x="4391326" y="628140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0" name="Rechteck 89"/>
          <p:cNvSpPr/>
          <p:nvPr/>
        </p:nvSpPr>
        <p:spPr>
          <a:xfrm>
            <a:off x="4391326" y="628140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1" name="Textfeld 90"/>
          <p:cNvSpPr txBox="1"/>
          <p:nvPr/>
        </p:nvSpPr>
        <p:spPr>
          <a:xfrm>
            <a:off x="4480439" y="1659810"/>
            <a:ext cx="19397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/>
              <a:t>Kraft</a:t>
            </a:r>
            <a:endParaRPr lang="de-DE" sz="1600" b="1" dirty="0"/>
          </a:p>
        </p:txBody>
      </p:sp>
      <p:sp>
        <p:nvSpPr>
          <p:cNvPr id="92" name="Abgerundetes Rechteck 91"/>
          <p:cNvSpPr/>
          <p:nvPr/>
        </p:nvSpPr>
        <p:spPr>
          <a:xfrm>
            <a:off x="4512342" y="2768635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Masse</a:t>
            </a:r>
          </a:p>
          <a:p>
            <a:pPr algn="ctr"/>
            <a:r>
              <a:rPr lang="de-DE" sz="1200" dirty="0"/>
              <a:t>Körper</a:t>
            </a:r>
          </a:p>
        </p:txBody>
      </p:sp>
      <p:sp>
        <p:nvSpPr>
          <p:cNvPr id="94" name="Rechteck 93"/>
          <p:cNvSpPr/>
          <p:nvPr/>
        </p:nvSpPr>
        <p:spPr>
          <a:xfrm>
            <a:off x="4563443" y="695181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95" name="Ellipse 94"/>
          <p:cNvSpPr/>
          <p:nvPr/>
        </p:nvSpPr>
        <p:spPr>
          <a:xfrm>
            <a:off x="4440334" y="695181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96" name="Rechteck 95"/>
          <p:cNvSpPr/>
          <p:nvPr/>
        </p:nvSpPr>
        <p:spPr>
          <a:xfrm>
            <a:off x="6361550" y="661661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8" name="Rechteck 97"/>
          <p:cNvSpPr/>
          <p:nvPr/>
        </p:nvSpPr>
        <p:spPr>
          <a:xfrm>
            <a:off x="504172" y="3652476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0" name="Abgerundetes Rechteck 99"/>
          <p:cNvSpPr/>
          <p:nvPr/>
        </p:nvSpPr>
        <p:spPr>
          <a:xfrm>
            <a:off x="625188" y="5792971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Bewegung</a:t>
            </a:r>
          </a:p>
          <a:p>
            <a:pPr algn="ctr"/>
            <a:r>
              <a:rPr lang="de-DE" sz="1200" dirty="0"/>
              <a:t>Geschwindigkeit</a:t>
            </a:r>
          </a:p>
          <a:p>
            <a:pPr algn="ctr"/>
            <a:r>
              <a:rPr lang="de-DE" sz="1200" dirty="0"/>
              <a:t>Lage</a:t>
            </a:r>
          </a:p>
        </p:txBody>
      </p:sp>
      <p:sp>
        <p:nvSpPr>
          <p:cNvPr id="102" name="Rechteck 101"/>
          <p:cNvSpPr/>
          <p:nvPr/>
        </p:nvSpPr>
        <p:spPr>
          <a:xfrm>
            <a:off x="676289" y="3719517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03" name="Ellipse 102"/>
          <p:cNvSpPr/>
          <p:nvPr/>
        </p:nvSpPr>
        <p:spPr>
          <a:xfrm>
            <a:off x="553180" y="3719517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04" name="Rechteck 103"/>
          <p:cNvSpPr/>
          <p:nvPr/>
        </p:nvSpPr>
        <p:spPr>
          <a:xfrm>
            <a:off x="2449999" y="3652476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9" name="Textfeld 98"/>
          <p:cNvSpPr txBox="1"/>
          <p:nvPr/>
        </p:nvSpPr>
        <p:spPr>
          <a:xfrm>
            <a:off x="518621" y="4382301"/>
            <a:ext cx="19397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/>
              <a:t>Kinetische Energie</a:t>
            </a:r>
          </a:p>
        </p:txBody>
      </p:sp>
      <p:sp>
        <p:nvSpPr>
          <p:cNvPr id="106" name="Rechteck 105"/>
          <p:cNvSpPr/>
          <p:nvPr/>
        </p:nvSpPr>
        <p:spPr>
          <a:xfrm>
            <a:off x="2449999" y="3652476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8" name="Abgerundetes Rechteck 107"/>
          <p:cNvSpPr/>
          <p:nvPr/>
        </p:nvSpPr>
        <p:spPr>
          <a:xfrm>
            <a:off x="2571015" y="5792971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Höhe</a:t>
            </a:r>
          </a:p>
          <a:p>
            <a:pPr algn="ctr"/>
            <a:r>
              <a:rPr lang="de-DE" sz="1200" dirty="0"/>
              <a:t>Lage</a:t>
            </a:r>
          </a:p>
          <a:p>
            <a:pPr algn="ctr"/>
            <a:r>
              <a:rPr lang="de-DE" sz="1200" dirty="0"/>
              <a:t>Bewegung</a:t>
            </a:r>
          </a:p>
        </p:txBody>
      </p:sp>
      <p:sp>
        <p:nvSpPr>
          <p:cNvPr id="110" name="Rechteck 109"/>
          <p:cNvSpPr/>
          <p:nvPr/>
        </p:nvSpPr>
        <p:spPr>
          <a:xfrm>
            <a:off x="2622116" y="3719517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11" name="Ellipse 110"/>
          <p:cNvSpPr/>
          <p:nvPr/>
        </p:nvSpPr>
        <p:spPr>
          <a:xfrm>
            <a:off x="2499007" y="3719517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12" name="Rechteck 111"/>
          <p:cNvSpPr/>
          <p:nvPr/>
        </p:nvSpPr>
        <p:spPr>
          <a:xfrm>
            <a:off x="4395826" y="3652476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7" name="Textfeld 106"/>
          <p:cNvSpPr txBox="1"/>
          <p:nvPr/>
        </p:nvSpPr>
        <p:spPr>
          <a:xfrm>
            <a:off x="2545555" y="4401105"/>
            <a:ext cx="19397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/>
              <a:t>Potentielle Energie</a:t>
            </a:r>
          </a:p>
        </p:txBody>
      </p:sp>
      <p:sp>
        <p:nvSpPr>
          <p:cNvPr id="114" name="Rechteck 113"/>
          <p:cNvSpPr/>
          <p:nvPr/>
        </p:nvSpPr>
        <p:spPr>
          <a:xfrm>
            <a:off x="4395826" y="3652476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5" name="Textfeld 114"/>
          <p:cNvSpPr txBox="1"/>
          <p:nvPr/>
        </p:nvSpPr>
        <p:spPr>
          <a:xfrm>
            <a:off x="4335186" y="4646097"/>
            <a:ext cx="19397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/>
              <a:t>Arbeit</a:t>
            </a:r>
            <a:endParaRPr lang="de-DE" sz="1600" b="1" dirty="0"/>
          </a:p>
        </p:txBody>
      </p:sp>
      <p:sp>
        <p:nvSpPr>
          <p:cNvPr id="116" name="Abgerundetes Rechteck 115"/>
          <p:cNvSpPr/>
          <p:nvPr/>
        </p:nvSpPr>
        <p:spPr>
          <a:xfrm>
            <a:off x="4516842" y="5792971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Kraft</a:t>
            </a:r>
          </a:p>
          <a:p>
            <a:pPr algn="ctr"/>
            <a:r>
              <a:rPr lang="de-DE" sz="1200" dirty="0"/>
              <a:t>Weg</a:t>
            </a:r>
          </a:p>
          <a:p>
            <a:pPr algn="ctr"/>
            <a:r>
              <a:rPr lang="de-DE" sz="1200" dirty="0"/>
              <a:t>Körper</a:t>
            </a:r>
          </a:p>
        </p:txBody>
      </p:sp>
      <p:sp>
        <p:nvSpPr>
          <p:cNvPr id="118" name="Rechteck 117"/>
          <p:cNvSpPr/>
          <p:nvPr/>
        </p:nvSpPr>
        <p:spPr>
          <a:xfrm>
            <a:off x="4567943" y="3719517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19" name="Ellipse 118"/>
          <p:cNvSpPr/>
          <p:nvPr/>
        </p:nvSpPr>
        <p:spPr>
          <a:xfrm>
            <a:off x="4444834" y="3719517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20" name="Rechteck 119"/>
          <p:cNvSpPr/>
          <p:nvPr/>
        </p:nvSpPr>
        <p:spPr>
          <a:xfrm>
            <a:off x="6341653" y="3652476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2" name="Rechteck 121"/>
          <p:cNvSpPr/>
          <p:nvPr/>
        </p:nvSpPr>
        <p:spPr>
          <a:xfrm>
            <a:off x="504172" y="6660867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3" name="Textfeld 122"/>
          <p:cNvSpPr txBox="1"/>
          <p:nvPr/>
        </p:nvSpPr>
        <p:spPr>
          <a:xfrm>
            <a:off x="567375" y="7405929"/>
            <a:ext cx="19397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err="1"/>
              <a:t>Geschwin-digkeit</a:t>
            </a:r>
            <a:endParaRPr lang="de-DE" sz="1600" b="1" dirty="0"/>
          </a:p>
        </p:txBody>
      </p:sp>
      <p:sp>
        <p:nvSpPr>
          <p:cNvPr id="124" name="Abgerundetes Rechteck 123"/>
          <p:cNvSpPr/>
          <p:nvPr/>
        </p:nvSpPr>
        <p:spPr>
          <a:xfrm>
            <a:off x="625188" y="8801362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Körper</a:t>
            </a:r>
          </a:p>
          <a:p>
            <a:pPr algn="ctr"/>
            <a:r>
              <a:rPr lang="de-DE" sz="1200" dirty="0"/>
              <a:t>Bewegung</a:t>
            </a:r>
          </a:p>
        </p:txBody>
      </p:sp>
      <p:sp>
        <p:nvSpPr>
          <p:cNvPr id="126" name="Rechteck 125"/>
          <p:cNvSpPr/>
          <p:nvPr/>
        </p:nvSpPr>
        <p:spPr>
          <a:xfrm>
            <a:off x="676289" y="6727908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27" name="Ellipse 126"/>
          <p:cNvSpPr/>
          <p:nvPr/>
        </p:nvSpPr>
        <p:spPr>
          <a:xfrm>
            <a:off x="553180" y="6727908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28" name="Rechteck 127"/>
          <p:cNvSpPr/>
          <p:nvPr/>
        </p:nvSpPr>
        <p:spPr>
          <a:xfrm>
            <a:off x="2449999" y="6660867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0" name="Rechteck 129"/>
          <p:cNvSpPr/>
          <p:nvPr/>
        </p:nvSpPr>
        <p:spPr>
          <a:xfrm>
            <a:off x="2449999" y="6660867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1" name="Textfeld 130"/>
          <p:cNvSpPr txBox="1"/>
          <p:nvPr/>
        </p:nvSpPr>
        <p:spPr>
          <a:xfrm>
            <a:off x="2429039" y="7452095"/>
            <a:ext cx="19397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err="1"/>
              <a:t>Beschleu-nigung</a:t>
            </a:r>
            <a:endParaRPr lang="de-DE" sz="1600" b="1" dirty="0"/>
          </a:p>
        </p:txBody>
      </p:sp>
      <p:sp>
        <p:nvSpPr>
          <p:cNvPr id="132" name="Abgerundetes Rechteck 131"/>
          <p:cNvSpPr/>
          <p:nvPr/>
        </p:nvSpPr>
        <p:spPr>
          <a:xfrm>
            <a:off x="2571015" y="8801362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Zeit</a:t>
            </a:r>
          </a:p>
          <a:p>
            <a:pPr algn="ctr"/>
            <a:r>
              <a:rPr lang="de-DE" sz="1200" dirty="0"/>
              <a:t>schneller</a:t>
            </a:r>
          </a:p>
          <a:p>
            <a:pPr algn="ctr"/>
            <a:r>
              <a:rPr lang="de-DE" sz="1200" dirty="0"/>
              <a:t>Geschwindigkeit</a:t>
            </a:r>
          </a:p>
        </p:txBody>
      </p:sp>
      <p:sp>
        <p:nvSpPr>
          <p:cNvPr id="134" name="Rechteck 133"/>
          <p:cNvSpPr/>
          <p:nvPr/>
        </p:nvSpPr>
        <p:spPr>
          <a:xfrm>
            <a:off x="2622116" y="6727908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35" name="Ellipse 134"/>
          <p:cNvSpPr/>
          <p:nvPr/>
        </p:nvSpPr>
        <p:spPr>
          <a:xfrm>
            <a:off x="2499007" y="6727908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36" name="Rechteck 135"/>
          <p:cNvSpPr/>
          <p:nvPr/>
        </p:nvSpPr>
        <p:spPr>
          <a:xfrm>
            <a:off x="4395826" y="6660867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8" name="Rechteck 137"/>
          <p:cNvSpPr/>
          <p:nvPr/>
        </p:nvSpPr>
        <p:spPr>
          <a:xfrm>
            <a:off x="4395826" y="6660867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9" name="Textfeld 138"/>
          <p:cNvSpPr txBox="1"/>
          <p:nvPr/>
        </p:nvSpPr>
        <p:spPr>
          <a:xfrm>
            <a:off x="4401131" y="7512459"/>
            <a:ext cx="19397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 err="1"/>
              <a:t>Erdbe-schleunigung</a:t>
            </a:r>
            <a:endParaRPr lang="de-DE" sz="1400" b="1" dirty="0"/>
          </a:p>
        </p:txBody>
      </p:sp>
      <p:sp>
        <p:nvSpPr>
          <p:cNvPr id="140" name="Abgerundetes Rechteck 139"/>
          <p:cNvSpPr/>
          <p:nvPr/>
        </p:nvSpPr>
        <p:spPr>
          <a:xfrm>
            <a:off x="4516842" y="8801362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9,81 m/s²</a:t>
            </a:r>
          </a:p>
          <a:p>
            <a:pPr algn="ctr"/>
            <a:r>
              <a:rPr lang="de-DE" sz="1200" dirty="0"/>
              <a:t>Anziehungskraft</a:t>
            </a:r>
          </a:p>
          <a:p>
            <a:pPr algn="ctr"/>
            <a:r>
              <a:rPr lang="de-DE" sz="1200" dirty="0"/>
              <a:t>Konstante</a:t>
            </a:r>
          </a:p>
        </p:txBody>
      </p:sp>
      <p:sp>
        <p:nvSpPr>
          <p:cNvPr id="142" name="Rechteck 141"/>
          <p:cNvSpPr/>
          <p:nvPr/>
        </p:nvSpPr>
        <p:spPr>
          <a:xfrm>
            <a:off x="4567943" y="6727908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43" name="Ellipse 142"/>
          <p:cNvSpPr/>
          <p:nvPr/>
        </p:nvSpPr>
        <p:spPr>
          <a:xfrm>
            <a:off x="4444834" y="6727908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44" name="Rechteck 143"/>
          <p:cNvSpPr/>
          <p:nvPr/>
        </p:nvSpPr>
        <p:spPr>
          <a:xfrm>
            <a:off x="6341653" y="6660867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Textfeld 82"/>
          <p:cNvSpPr txBox="1"/>
          <p:nvPr/>
        </p:nvSpPr>
        <p:spPr>
          <a:xfrm>
            <a:off x="2545555" y="1526496"/>
            <a:ext cx="19397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 err="1"/>
              <a:t>Schallge-schwindigkeit</a:t>
            </a:r>
            <a:r>
              <a:rPr lang="de-DE" sz="16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0293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499672" y="628140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/>
          <p:cNvSpPr txBox="1"/>
          <p:nvPr/>
        </p:nvSpPr>
        <p:spPr>
          <a:xfrm>
            <a:off x="585735" y="1641187"/>
            <a:ext cx="19397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/>
              <a:t>Weg</a:t>
            </a:r>
            <a:endParaRPr lang="de-DE" sz="1600" b="1" dirty="0"/>
          </a:p>
        </p:txBody>
      </p:sp>
      <p:sp>
        <p:nvSpPr>
          <p:cNvPr id="13" name="Abgerundetes Rechteck 12"/>
          <p:cNvSpPr/>
          <p:nvPr/>
        </p:nvSpPr>
        <p:spPr>
          <a:xfrm>
            <a:off x="620688" y="2768635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Strecke</a:t>
            </a:r>
          </a:p>
          <a:p>
            <a:pPr algn="ctr"/>
            <a:r>
              <a:rPr lang="de-DE" sz="1200" dirty="0"/>
              <a:t>Entfernung</a:t>
            </a:r>
          </a:p>
          <a:p>
            <a:pPr algn="ctr"/>
            <a:r>
              <a:rPr lang="de-DE" sz="1200" dirty="0"/>
              <a:t>Formel(</a:t>
            </a:r>
            <a:r>
              <a:rPr lang="de-DE" sz="1200" dirty="0" err="1"/>
              <a:t>zeichen</a:t>
            </a:r>
            <a:r>
              <a:rPr lang="de-DE" sz="1200" dirty="0"/>
              <a:t>)</a:t>
            </a:r>
          </a:p>
        </p:txBody>
      </p:sp>
      <p:sp>
        <p:nvSpPr>
          <p:cNvPr id="75" name="Rechteck 74"/>
          <p:cNvSpPr/>
          <p:nvPr/>
        </p:nvSpPr>
        <p:spPr>
          <a:xfrm>
            <a:off x="671789" y="695181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74" name="Ellipse 73"/>
          <p:cNvSpPr/>
          <p:nvPr/>
        </p:nvSpPr>
        <p:spPr>
          <a:xfrm>
            <a:off x="548680" y="695181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78" name="Rechteck 77"/>
          <p:cNvSpPr/>
          <p:nvPr/>
        </p:nvSpPr>
        <p:spPr>
          <a:xfrm>
            <a:off x="2445499" y="628140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Rechteck 81"/>
          <p:cNvSpPr/>
          <p:nvPr/>
        </p:nvSpPr>
        <p:spPr>
          <a:xfrm>
            <a:off x="2440999" y="650455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Textfeld 82"/>
          <p:cNvSpPr txBox="1"/>
          <p:nvPr/>
        </p:nvSpPr>
        <p:spPr>
          <a:xfrm>
            <a:off x="2450734" y="1660767"/>
            <a:ext cx="19397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/>
              <a:t>Zeit</a:t>
            </a:r>
            <a:endParaRPr lang="de-DE" sz="1600" b="1" dirty="0"/>
          </a:p>
        </p:txBody>
      </p:sp>
      <p:sp>
        <p:nvSpPr>
          <p:cNvPr id="84" name="Abgerundetes Rechteck 83"/>
          <p:cNvSpPr/>
          <p:nvPr/>
        </p:nvSpPr>
        <p:spPr>
          <a:xfrm>
            <a:off x="2568126" y="2768635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Uhr</a:t>
            </a:r>
          </a:p>
          <a:p>
            <a:pPr algn="ctr"/>
            <a:r>
              <a:rPr lang="de-DE" sz="1200" dirty="0"/>
              <a:t>Formelzeichen </a:t>
            </a:r>
            <a:r>
              <a:rPr lang="de-DE" sz="1200" i="1" dirty="0"/>
              <a:t>t</a:t>
            </a:r>
          </a:p>
        </p:txBody>
      </p:sp>
      <p:sp>
        <p:nvSpPr>
          <p:cNvPr id="86" name="Rechteck 85"/>
          <p:cNvSpPr/>
          <p:nvPr/>
        </p:nvSpPr>
        <p:spPr>
          <a:xfrm>
            <a:off x="2617616" y="695181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87" name="Ellipse 86"/>
          <p:cNvSpPr/>
          <p:nvPr/>
        </p:nvSpPr>
        <p:spPr>
          <a:xfrm>
            <a:off x="2494507" y="695181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88" name="Rechteck 87"/>
          <p:cNvSpPr/>
          <p:nvPr/>
        </p:nvSpPr>
        <p:spPr>
          <a:xfrm>
            <a:off x="4391326" y="628140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0" name="Rechteck 89"/>
          <p:cNvSpPr/>
          <p:nvPr/>
        </p:nvSpPr>
        <p:spPr>
          <a:xfrm>
            <a:off x="4391326" y="628140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1" name="Textfeld 90"/>
          <p:cNvSpPr txBox="1"/>
          <p:nvPr/>
        </p:nvSpPr>
        <p:spPr>
          <a:xfrm>
            <a:off x="4335850" y="1502774"/>
            <a:ext cx="19397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/>
              <a:t>Kreis-bewegung</a:t>
            </a:r>
            <a:endParaRPr lang="de-DE" sz="1600" b="1" dirty="0"/>
          </a:p>
        </p:txBody>
      </p:sp>
      <p:sp>
        <p:nvSpPr>
          <p:cNvPr id="92" name="Abgerundetes Rechteck 91"/>
          <p:cNvSpPr/>
          <p:nvPr/>
        </p:nvSpPr>
        <p:spPr>
          <a:xfrm>
            <a:off x="4512342" y="2768635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Form</a:t>
            </a:r>
          </a:p>
          <a:p>
            <a:pPr algn="ctr"/>
            <a:r>
              <a:rPr lang="de-DE" sz="1200" dirty="0"/>
              <a:t>Uhr</a:t>
            </a:r>
          </a:p>
        </p:txBody>
      </p:sp>
      <p:sp>
        <p:nvSpPr>
          <p:cNvPr id="94" name="Rechteck 93"/>
          <p:cNvSpPr/>
          <p:nvPr/>
        </p:nvSpPr>
        <p:spPr>
          <a:xfrm>
            <a:off x="4563443" y="695181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95" name="Ellipse 94"/>
          <p:cNvSpPr/>
          <p:nvPr/>
        </p:nvSpPr>
        <p:spPr>
          <a:xfrm>
            <a:off x="4440334" y="695181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96" name="Rechteck 95"/>
          <p:cNvSpPr/>
          <p:nvPr/>
        </p:nvSpPr>
        <p:spPr>
          <a:xfrm>
            <a:off x="6337153" y="628140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8" name="Rechteck 97"/>
          <p:cNvSpPr/>
          <p:nvPr/>
        </p:nvSpPr>
        <p:spPr>
          <a:xfrm>
            <a:off x="504172" y="3652476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0" name="Abgerundetes Rechteck 99"/>
          <p:cNvSpPr/>
          <p:nvPr/>
        </p:nvSpPr>
        <p:spPr>
          <a:xfrm>
            <a:off x="625188" y="5792971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Elastische Verformung</a:t>
            </a:r>
          </a:p>
          <a:p>
            <a:pPr algn="ctr"/>
            <a:r>
              <a:rPr lang="de-DE" sz="1200" dirty="0"/>
              <a:t>Kraft</a:t>
            </a:r>
          </a:p>
          <a:p>
            <a:pPr algn="ctr"/>
            <a:r>
              <a:rPr lang="de-DE" sz="1200" dirty="0"/>
              <a:t>verbiegen</a:t>
            </a:r>
          </a:p>
        </p:txBody>
      </p:sp>
      <p:sp>
        <p:nvSpPr>
          <p:cNvPr id="102" name="Rechteck 101"/>
          <p:cNvSpPr/>
          <p:nvPr/>
        </p:nvSpPr>
        <p:spPr>
          <a:xfrm>
            <a:off x="676289" y="3719517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03" name="Ellipse 102"/>
          <p:cNvSpPr/>
          <p:nvPr/>
        </p:nvSpPr>
        <p:spPr>
          <a:xfrm>
            <a:off x="553180" y="3719517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04" name="Rechteck 103"/>
          <p:cNvSpPr/>
          <p:nvPr/>
        </p:nvSpPr>
        <p:spPr>
          <a:xfrm>
            <a:off x="2449999" y="3652476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9" name="Textfeld 98"/>
          <p:cNvSpPr txBox="1"/>
          <p:nvPr/>
        </p:nvSpPr>
        <p:spPr>
          <a:xfrm>
            <a:off x="514926" y="4561993"/>
            <a:ext cx="19397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/>
              <a:t>Plastische</a:t>
            </a:r>
          </a:p>
          <a:p>
            <a:pPr algn="ctr"/>
            <a:r>
              <a:rPr lang="de-DE" sz="2400" b="1" dirty="0"/>
              <a:t> Verformung</a:t>
            </a:r>
          </a:p>
        </p:txBody>
      </p:sp>
      <p:sp>
        <p:nvSpPr>
          <p:cNvPr id="106" name="Rechteck 105"/>
          <p:cNvSpPr/>
          <p:nvPr/>
        </p:nvSpPr>
        <p:spPr>
          <a:xfrm>
            <a:off x="2450734" y="3644504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8" name="Abgerundetes Rechteck 107"/>
          <p:cNvSpPr/>
          <p:nvPr/>
        </p:nvSpPr>
        <p:spPr>
          <a:xfrm>
            <a:off x="2571015" y="5792971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Plastische Verformung</a:t>
            </a:r>
          </a:p>
          <a:p>
            <a:pPr algn="ctr"/>
            <a:r>
              <a:rPr lang="de-DE" sz="1200" dirty="0"/>
              <a:t>Kraft</a:t>
            </a:r>
          </a:p>
          <a:p>
            <a:pPr algn="ctr"/>
            <a:r>
              <a:rPr lang="de-DE" sz="1200" dirty="0"/>
              <a:t>Gummi</a:t>
            </a:r>
          </a:p>
        </p:txBody>
      </p:sp>
      <p:sp>
        <p:nvSpPr>
          <p:cNvPr id="110" name="Rechteck 109"/>
          <p:cNvSpPr/>
          <p:nvPr/>
        </p:nvSpPr>
        <p:spPr>
          <a:xfrm>
            <a:off x="2622116" y="3719517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11" name="Ellipse 110"/>
          <p:cNvSpPr/>
          <p:nvPr/>
        </p:nvSpPr>
        <p:spPr>
          <a:xfrm>
            <a:off x="2499007" y="3719517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12" name="Rechteck 111"/>
          <p:cNvSpPr/>
          <p:nvPr/>
        </p:nvSpPr>
        <p:spPr>
          <a:xfrm>
            <a:off x="4395826" y="3652476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7" name="Textfeld 106"/>
          <p:cNvSpPr txBox="1"/>
          <p:nvPr/>
        </p:nvSpPr>
        <p:spPr>
          <a:xfrm>
            <a:off x="2494507" y="4522686"/>
            <a:ext cx="19397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/>
              <a:t>Elastische Verformung</a:t>
            </a:r>
          </a:p>
        </p:txBody>
      </p:sp>
      <p:sp>
        <p:nvSpPr>
          <p:cNvPr id="114" name="Rechteck 113"/>
          <p:cNvSpPr/>
          <p:nvPr/>
        </p:nvSpPr>
        <p:spPr>
          <a:xfrm>
            <a:off x="4395826" y="3652476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5" name="Textfeld 114"/>
          <p:cNvSpPr txBox="1"/>
          <p:nvPr/>
        </p:nvSpPr>
        <p:spPr>
          <a:xfrm>
            <a:off x="4360049" y="4642295"/>
            <a:ext cx="19397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/>
              <a:t>Hebel</a:t>
            </a:r>
            <a:endParaRPr lang="de-DE" sz="1600" b="1" dirty="0"/>
          </a:p>
        </p:txBody>
      </p:sp>
      <p:sp>
        <p:nvSpPr>
          <p:cNvPr id="116" name="Abgerundetes Rechteck 115"/>
          <p:cNvSpPr/>
          <p:nvPr/>
        </p:nvSpPr>
        <p:spPr>
          <a:xfrm>
            <a:off x="4516842" y="5792971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Kraft</a:t>
            </a:r>
          </a:p>
          <a:p>
            <a:pPr algn="ctr"/>
            <a:r>
              <a:rPr lang="de-DE" sz="1200" dirty="0"/>
              <a:t>Arm</a:t>
            </a:r>
          </a:p>
          <a:p>
            <a:pPr algn="ctr"/>
            <a:r>
              <a:rPr lang="de-DE" sz="1200" dirty="0"/>
              <a:t>einseitig</a:t>
            </a:r>
          </a:p>
          <a:p>
            <a:pPr algn="ctr"/>
            <a:r>
              <a:rPr lang="de-DE" sz="1200" dirty="0"/>
              <a:t>zweiseitig</a:t>
            </a:r>
          </a:p>
        </p:txBody>
      </p:sp>
      <p:sp>
        <p:nvSpPr>
          <p:cNvPr id="118" name="Rechteck 117"/>
          <p:cNvSpPr/>
          <p:nvPr/>
        </p:nvSpPr>
        <p:spPr>
          <a:xfrm>
            <a:off x="4567943" y="3719517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19" name="Ellipse 118"/>
          <p:cNvSpPr/>
          <p:nvPr/>
        </p:nvSpPr>
        <p:spPr>
          <a:xfrm>
            <a:off x="4444834" y="3719517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20" name="Rechteck 119"/>
          <p:cNvSpPr/>
          <p:nvPr/>
        </p:nvSpPr>
        <p:spPr>
          <a:xfrm>
            <a:off x="6341653" y="3652476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2" name="Rechteck 121"/>
          <p:cNvSpPr/>
          <p:nvPr/>
        </p:nvSpPr>
        <p:spPr>
          <a:xfrm>
            <a:off x="504172" y="6660867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3" name="Textfeld 122"/>
          <p:cNvSpPr txBox="1"/>
          <p:nvPr/>
        </p:nvSpPr>
        <p:spPr>
          <a:xfrm>
            <a:off x="508672" y="8482553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/>
              <a:t>Magnet</a:t>
            </a:r>
          </a:p>
        </p:txBody>
      </p:sp>
      <p:sp>
        <p:nvSpPr>
          <p:cNvPr id="124" name="Abgerundetes Rechteck 123"/>
          <p:cNvSpPr/>
          <p:nvPr/>
        </p:nvSpPr>
        <p:spPr>
          <a:xfrm>
            <a:off x="625188" y="8801362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Nordpol</a:t>
            </a:r>
          </a:p>
          <a:p>
            <a:pPr algn="ctr"/>
            <a:r>
              <a:rPr lang="de-DE" sz="1200" dirty="0"/>
              <a:t>Kompass</a:t>
            </a:r>
          </a:p>
        </p:txBody>
      </p:sp>
      <p:sp>
        <p:nvSpPr>
          <p:cNvPr id="126" name="Rechteck 125"/>
          <p:cNvSpPr/>
          <p:nvPr/>
        </p:nvSpPr>
        <p:spPr>
          <a:xfrm>
            <a:off x="676289" y="6727908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27" name="Ellipse 126"/>
          <p:cNvSpPr/>
          <p:nvPr/>
        </p:nvSpPr>
        <p:spPr>
          <a:xfrm>
            <a:off x="553180" y="6727908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28" name="Rechteck 127"/>
          <p:cNvSpPr/>
          <p:nvPr/>
        </p:nvSpPr>
        <p:spPr>
          <a:xfrm>
            <a:off x="2449999" y="6660867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0" name="Rechteck 129"/>
          <p:cNvSpPr/>
          <p:nvPr/>
        </p:nvSpPr>
        <p:spPr>
          <a:xfrm>
            <a:off x="2449999" y="6660867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1" name="Textfeld 130"/>
          <p:cNvSpPr txBox="1"/>
          <p:nvPr/>
        </p:nvSpPr>
        <p:spPr>
          <a:xfrm>
            <a:off x="2454499" y="8482553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/>
              <a:t>Masse</a:t>
            </a:r>
          </a:p>
        </p:txBody>
      </p:sp>
      <p:sp>
        <p:nvSpPr>
          <p:cNvPr id="132" name="Abgerundetes Rechteck 131"/>
          <p:cNvSpPr/>
          <p:nvPr/>
        </p:nvSpPr>
        <p:spPr>
          <a:xfrm>
            <a:off x="2571015" y="8801362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Gewicht</a:t>
            </a:r>
          </a:p>
          <a:p>
            <a:pPr algn="ctr"/>
            <a:r>
              <a:rPr lang="de-DE" sz="1200" dirty="0"/>
              <a:t>Kilogramm</a:t>
            </a:r>
          </a:p>
          <a:p>
            <a:pPr algn="ctr"/>
            <a:r>
              <a:rPr lang="de-DE" sz="1200" dirty="0"/>
              <a:t>schwer</a:t>
            </a:r>
          </a:p>
        </p:txBody>
      </p:sp>
      <p:sp>
        <p:nvSpPr>
          <p:cNvPr id="134" name="Rechteck 133"/>
          <p:cNvSpPr/>
          <p:nvPr/>
        </p:nvSpPr>
        <p:spPr>
          <a:xfrm>
            <a:off x="2622116" y="6727908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35" name="Ellipse 134"/>
          <p:cNvSpPr/>
          <p:nvPr/>
        </p:nvSpPr>
        <p:spPr>
          <a:xfrm>
            <a:off x="2499007" y="6727908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36" name="Rechteck 135"/>
          <p:cNvSpPr/>
          <p:nvPr/>
        </p:nvSpPr>
        <p:spPr>
          <a:xfrm>
            <a:off x="4395826" y="6660867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8" name="Rechteck 137"/>
          <p:cNvSpPr/>
          <p:nvPr/>
        </p:nvSpPr>
        <p:spPr>
          <a:xfrm>
            <a:off x="4395826" y="6660867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9" name="Textfeld 138"/>
          <p:cNvSpPr txBox="1"/>
          <p:nvPr/>
        </p:nvSpPr>
        <p:spPr>
          <a:xfrm>
            <a:off x="4400326" y="8482553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/>
              <a:t>Gewicht</a:t>
            </a:r>
          </a:p>
        </p:txBody>
      </p:sp>
      <p:sp>
        <p:nvSpPr>
          <p:cNvPr id="140" name="Abgerundetes Rechteck 139"/>
          <p:cNvSpPr/>
          <p:nvPr/>
        </p:nvSpPr>
        <p:spPr>
          <a:xfrm>
            <a:off x="4516842" y="8801362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Masse</a:t>
            </a:r>
          </a:p>
          <a:p>
            <a:pPr algn="ctr"/>
            <a:r>
              <a:rPr lang="de-DE" sz="1200" dirty="0"/>
              <a:t>Kilogramm</a:t>
            </a:r>
          </a:p>
          <a:p>
            <a:pPr algn="ctr"/>
            <a:r>
              <a:rPr lang="de-DE" sz="1200" dirty="0"/>
              <a:t>schwer</a:t>
            </a:r>
          </a:p>
        </p:txBody>
      </p:sp>
      <p:sp>
        <p:nvSpPr>
          <p:cNvPr id="142" name="Rechteck 141"/>
          <p:cNvSpPr/>
          <p:nvPr/>
        </p:nvSpPr>
        <p:spPr>
          <a:xfrm>
            <a:off x="4567943" y="6727908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43" name="Ellipse 142"/>
          <p:cNvSpPr/>
          <p:nvPr/>
        </p:nvSpPr>
        <p:spPr>
          <a:xfrm>
            <a:off x="4444834" y="6727908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44" name="Rechteck 143"/>
          <p:cNvSpPr/>
          <p:nvPr/>
        </p:nvSpPr>
        <p:spPr>
          <a:xfrm>
            <a:off x="6341653" y="6660867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4672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499672" y="628140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/>
          <p:cNvSpPr txBox="1"/>
          <p:nvPr/>
        </p:nvSpPr>
        <p:spPr>
          <a:xfrm>
            <a:off x="504172" y="2449826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Vektor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620688" y="2768635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Pfeil</a:t>
            </a:r>
          </a:p>
          <a:p>
            <a:pPr algn="ctr"/>
            <a:r>
              <a:rPr lang="de-DE" sz="1200" dirty="0"/>
              <a:t>Kraft</a:t>
            </a:r>
          </a:p>
          <a:p>
            <a:pPr algn="ctr"/>
            <a:r>
              <a:rPr lang="de-DE" sz="1200" dirty="0"/>
              <a:t>Richtung</a:t>
            </a:r>
          </a:p>
        </p:txBody>
      </p:sp>
      <p:sp>
        <p:nvSpPr>
          <p:cNvPr id="75" name="Rechteck 74"/>
          <p:cNvSpPr/>
          <p:nvPr/>
        </p:nvSpPr>
        <p:spPr>
          <a:xfrm>
            <a:off x="671789" y="695181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74" name="Ellipse 73"/>
          <p:cNvSpPr/>
          <p:nvPr/>
        </p:nvSpPr>
        <p:spPr>
          <a:xfrm>
            <a:off x="548680" y="695181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78" name="Rechteck 77"/>
          <p:cNvSpPr/>
          <p:nvPr/>
        </p:nvSpPr>
        <p:spPr>
          <a:xfrm>
            <a:off x="2445499" y="628140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Rechteck 81"/>
          <p:cNvSpPr/>
          <p:nvPr/>
        </p:nvSpPr>
        <p:spPr>
          <a:xfrm>
            <a:off x="2445499" y="628140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Abgerundetes Rechteck 83"/>
          <p:cNvSpPr/>
          <p:nvPr/>
        </p:nvSpPr>
        <p:spPr>
          <a:xfrm>
            <a:off x="2566515" y="2768635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Newton</a:t>
            </a:r>
          </a:p>
          <a:p>
            <a:pPr algn="ctr"/>
            <a:r>
              <a:rPr lang="de-DE" sz="1200" dirty="0"/>
              <a:t>Kraft</a:t>
            </a:r>
          </a:p>
          <a:p>
            <a:pPr algn="ctr"/>
            <a:r>
              <a:rPr lang="de-DE" sz="1200" dirty="0"/>
              <a:t>Gewicht</a:t>
            </a:r>
          </a:p>
        </p:txBody>
      </p:sp>
      <p:sp>
        <p:nvSpPr>
          <p:cNvPr id="86" name="Rechteck 85"/>
          <p:cNvSpPr/>
          <p:nvPr/>
        </p:nvSpPr>
        <p:spPr>
          <a:xfrm>
            <a:off x="2617616" y="695181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87" name="Ellipse 86"/>
          <p:cNvSpPr/>
          <p:nvPr/>
        </p:nvSpPr>
        <p:spPr>
          <a:xfrm>
            <a:off x="2494507" y="695181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88" name="Rechteck 87"/>
          <p:cNvSpPr/>
          <p:nvPr/>
        </p:nvSpPr>
        <p:spPr>
          <a:xfrm>
            <a:off x="4391326" y="628140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0" name="Rechteck 89"/>
          <p:cNvSpPr/>
          <p:nvPr/>
        </p:nvSpPr>
        <p:spPr>
          <a:xfrm>
            <a:off x="4391326" y="628140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1" name="Textfeld 90"/>
          <p:cNvSpPr txBox="1"/>
          <p:nvPr/>
        </p:nvSpPr>
        <p:spPr>
          <a:xfrm>
            <a:off x="4395826" y="2449826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Bremsweg</a:t>
            </a:r>
          </a:p>
        </p:txBody>
      </p:sp>
      <p:sp>
        <p:nvSpPr>
          <p:cNvPr id="92" name="Abgerundetes Rechteck 91"/>
          <p:cNvSpPr/>
          <p:nvPr/>
        </p:nvSpPr>
        <p:spPr>
          <a:xfrm>
            <a:off x="4512342" y="2768635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Auto</a:t>
            </a:r>
          </a:p>
          <a:p>
            <a:pPr algn="ctr"/>
            <a:r>
              <a:rPr lang="de-DE" sz="1200" dirty="0"/>
              <a:t>langsam(er)</a:t>
            </a:r>
          </a:p>
          <a:p>
            <a:pPr algn="ctr"/>
            <a:r>
              <a:rPr lang="de-DE" sz="1200" dirty="0"/>
              <a:t>Strecke</a:t>
            </a:r>
          </a:p>
        </p:txBody>
      </p:sp>
      <p:sp>
        <p:nvSpPr>
          <p:cNvPr id="94" name="Rechteck 93"/>
          <p:cNvSpPr/>
          <p:nvPr/>
        </p:nvSpPr>
        <p:spPr>
          <a:xfrm>
            <a:off x="4563443" y="695181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95" name="Ellipse 94"/>
          <p:cNvSpPr/>
          <p:nvPr/>
        </p:nvSpPr>
        <p:spPr>
          <a:xfrm>
            <a:off x="4440334" y="695181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96" name="Rechteck 95"/>
          <p:cNvSpPr/>
          <p:nvPr/>
        </p:nvSpPr>
        <p:spPr>
          <a:xfrm>
            <a:off x="6337153" y="628140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8" name="Rechteck 97"/>
          <p:cNvSpPr/>
          <p:nvPr/>
        </p:nvSpPr>
        <p:spPr>
          <a:xfrm>
            <a:off x="504172" y="3652476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0" name="Abgerundetes Rechteck 99"/>
          <p:cNvSpPr/>
          <p:nvPr/>
        </p:nvSpPr>
        <p:spPr>
          <a:xfrm>
            <a:off x="625188" y="5792971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schnell</a:t>
            </a:r>
          </a:p>
          <a:p>
            <a:pPr algn="ctr"/>
            <a:r>
              <a:rPr lang="de-DE" sz="1200" dirty="0"/>
              <a:t>langsam</a:t>
            </a:r>
          </a:p>
          <a:p>
            <a:pPr algn="ctr"/>
            <a:r>
              <a:rPr lang="de-DE" sz="1200" dirty="0"/>
              <a:t>Bewegung</a:t>
            </a:r>
          </a:p>
        </p:txBody>
      </p:sp>
      <p:sp>
        <p:nvSpPr>
          <p:cNvPr id="102" name="Rechteck 101"/>
          <p:cNvSpPr/>
          <p:nvPr/>
        </p:nvSpPr>
        <p:spPr>
          <a:xfrm>
            <a:off x="676289" y="3719517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03" name="Ellipse 102"/>
          <p:cNvSpPr/>
          <p:nvPr/>
        </p:nvSpPr>
        <p:spPr>
          <a:xfrm>
            <a:off x="553180" y="3719517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04" name="Rechteck 103"/>
          <p:cNvSpPr/>
          <p:nvPr/>
        </p:nvSpPr>
        <p:spPr>
          <a:xfrm>
            <a:off x="2449999" y="3652476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9" name="Textfeld 98"/>
          <p:cNvSpPr txBox="1"/>
          <p:nvPr/>
        </p:nvSpPr>
        <p:spPr>
          <a:xfrm>
            <a:off x="508672" y="5478542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Geschwindigkeit</a:t>
            </a:r>
          </a:p>
        </p:txBody>
      </p:sp>
      <p:sp>
        <p:nvSpPr>
          <p:cNvPr id="106" name="Rechteck 105"/>
          <p:cNvSpPr/>
          <p:nvPr/>
        </p:nvSpPr>
        <p:spPr>
          <a:xfrm>
            <a:off x="2449999" y="3652476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8" name="Abgerundetes Rechteck 107"/>
          <p:cNvSpPr/>
          <p:nvPr/>
        </p:nvSpPr>
        <p:spPr>
          <a:xfrm>
            <a:off x="2571015" y="5792971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schnell</a:t>
            </a:r>
          </a:p>
          <a:p>
            <a:pPr algn="ctr"/>
            <a:r>
              <a:rPr lang="de-DE" sz="1200" dirty="0"/>
              <a:t>Bewegung</a:t>
            </a:r>
          </a:p>
        </p:txBody>
      </p:sp>
      <p:sp>
        <p:nvSpPr>
          <p:cNvPr id="110" name="Rechteck 109"/>
          <p:cNvSpPr/>
          <p:nvPr/>
        </p:nvSpPr>
        <p:spPr>
          <a:xfrm>
            <a:off x="2622116" y="3719517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11" name="Ellipse 110"/>
          <p:cNvSpPr/>
          <p:nvPr/>
        </p:nvSpPr>
        <p:spPr>
          <a:xfrm>
            <a:off x="2499007" y="3719517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12" name="Rechteck 111"/>
          <p:cNvSpPr/>
          <p:nvPr/>
        </p:nvSpPr>
        <p:spPr>
          <a:xfrm>
            <a:off x="4395826" y="3652476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7" name="Textfeld 106"/>
          <p:cNvSpPr txBox="1"/>
          <p:nvPr/>
        </p:nvSpPr>
        <p:spPr>
          <a:xfrm>
            <a:off x="2454499" y="5478542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Lichtgeschwindigkeit</a:t>
            </a:r>
          </a:p>
        </p:txBody>
      </p:sp>
      <p:sp>
        <p:nvSpPr>
          <p:cNvPr id="114" name="Rechteck 113"/>
          <p:cNvSpPr/>
          <p:nvPr/>
        </p:nvSpPr>
        <p:spPr>
          <a:xfrm>
            <a:off x="4395826" y="3652476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5" name="Textfeld 114"/>
          <p:cNvSpPr txBox="1"/>
          <p:nvPr/>
        </p:nvSpPr>
        <p:spPr>
          <a:xfrm>
            <a:off x="4400326" y="5474162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Impuls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Abgerundetes Rechteck 115"/>
              <p:cNvSpPr/>
              <p:nvPr/>
            </p:nvSpPr>
            <p:spPr>
              <a:xfrm>
                <a:off x="4516842" y="5792971"/>
                <a:ext cx="1728192" cy="791508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de-DE" sz="1200" dirty="0"/>
                  <a:t>Schwung</a:t>
                </a:r>
              </a:p>
              <a:p>
                <a:pPr algn="ctr"/>
                <a:r>
                  <a:rPr lang="de-DE" sz="1200" dirty="0"/>
                  <a:t>Wucht</a:t>
                </a:r>
              </a:p>
              <a:p>
                <a:pPr algn="ctr"/>
                <a:r>
                  <a:rPr lang="de-DE" sz="1200" dirty="0"/>
                  <a:t>Formelzeichen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200" b="0" i="1" smtClean="0">
                            <a:latin typeface="Cambria Math"/>
                          </a:rPr>
                          <m:t>𝑝</m:t>
                        </m:r>
                      </m:e>
                    </m:acc>
                  </m:oMath>
                </a14:m>
                <a:endParaRPr lang="de-DE" sz="1200" dirty="0"/>
              </a:p>
            </p:txBody>
          </p:sp>
        </mc:Choice>
        <mc:Fallback xmlns="">
          <p:sp>
            <p:nvSpPr>
              <p:cNvPr id="116" name="Abgerundetes Rechteck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6842" y="5792971"/>
                <a:ext cx="1728192" cy="791508"/>
              </a:xfrm>
              <a:prstGeom prst="round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8" name="Rechteck 117"/>
          <p:cNvSpPr/>
          <p:nvPr/>
        </p:nvSpPr>
        <p:spPr>
          <a:xfrm>
            <a:off x="4567943" y="3719517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19" name="Ellipse 118"/>
          <p:cNvSpPr/>
          <p:nvPr/>
        </p:nvSpPr>
        <p:spPr>
          <a:xfrm>
            <a:off x="4444834" y="3719517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20" name="Rechteck 119"/>
          <p:cNvSpPr/>
          <p:nvPr/>
        </p:nvSpPr>
        <p:spPr>
          <a:xfrm>
            <a:off x="6341653" y="3652476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2" name="Rechteck 121"/>
          <p:cNvSpPr/>
          <p:nvPr/>
        </p:nvSpPr>
        <p:spPr>
          <a:xfrm>
            <a:off x="504172" y="6660867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3" name="Textfeld 122"/>
          <p:cNvSpPr txBox="1"/>
          <p:nvPr/>
        </p:nvSpPr>
        <p:spPr>
          <a:xfrm>
            <a:off x="508672" y="8482553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Trägheitssatz</a:t>
            </a:r>
          </a:p>
        </p:txBody>
      </p:sp>
      <p:sp>
        <p:nvSpPr>
          <p:cNvPr id="124" name="Abgerundetes Rechteck 123"/>
          <p:cNvSpPr/>
          <p:nvPr/>
        </p:nvSpPr>
        <p:spPr>
          <a:xfrm>
            <a:off x="625188" y="8801362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Impuls</a:t>
            </a:r>
          </a:p>
          <a:p>
            <a:pPr algn="ctr"/>
            <a:r>
              <a:rPr lang="de-DE" sz="1200" dirty="0"/>
              <a:t>Schwung</a:t>
            </a:r>
          </a:p>
          <a:p>
            <a:pPr algn="ctr"/>
            <a:r>
              <a:rPr lang="de-DE" sz="1200" dirty="0"/>
              <a:t>erhalten</a:t>
            </a:r>
          </a:p>
        </p:txBody>
      </p:sp>
      <p:sp>
        <p:nvSpPr>
          <p:cNvPr id="126" name="Rechteck 125"/>
          <p:cNvSpPr/>
          <p:nvPr/>
        </p:nvSpPr>
        <p:spPr>
          <a:xfrm>
            <a:off x="676289" y="6727908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27" name="Ellipse 126"/>
          <p:cNvSpPr/>
          <p:nvPr/>
        </p:nvSpPr>
        <p:spPr>
          <a:xfrm>
            <a:off x="553180" y="6727908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28" name="Rechteck 127"/>
          <p:cNvSpPr/>
          <p:nvPr/>
        </p:nvSpPr>
        <p:spPr>
          <a:xfrm>
            <a:off x="2449999" y="6660867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0" name="Rechteck 129"/>
          <p:cNvSpPr/>
          <p:nvPr/>
        </p:nvSpPr>
        <p:spPr>
          <a:xfrm>
            <a:off x="2449999" y="6660867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1" name="Textfeld 130"/>
          <p:cNvSpPr txBox="1"/>
          <p:nvPr/>
        </p:nvSpPr>
        <p:spPr>
          <a:xfrm>
            <a:off x="2454499" y="8256657"/>
            <a:ext cx="19397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Impuls-</a:t>
            </a:r>
          </a:p>
          <a:p>
            <a:pPr algn="ctr"/>
            <a:r>
              <a:rPr lang="de-DE" sz="1600" b="1" dirty="0" err="1"/>
              <a:t>erhaltungssatz</a:t>
            </a:r>
            <a:endParaRPr lang="de-DE" sz="1600" b="1" dirty="0"/>
          </a:p>
        </p:txBody>
      </p:sp>
      <p:sp>
        <p:nvSpPr>
          <p:cNvPr id="132" name="Abgerundetes Rechteck 131"/>
          <p:cNvSpPr/>
          <p:nvPr/>
        </p:nvSpPr>
        <p:spPr>
          <a:xfrm>
            <a:off x="2571015" y="8801362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Schwung</a:t>
            </a:r>
          </a:p>
          <a:p>
            <a:pPr algn="ctr"/>
            <a:r>
              <a:rPr lang="de-DE" sz="1200" dirty="0"/>
              <a:t>Wucht</a:t>
            </a:r>
          </a:p>
          <a:p>
            <a:pPr algn="ctr"/>
            <a:r>
              <a:rPr lang="de-DE" sz="1200" dirty="0"/>
              <a:t>erhalten</a:t>
            </a:r>
          </a:p>
        </p:txBody>
      </p:sp>
      <p:sp>
        <p:nvSpPr>
          <p:cNvPr id="134" name="Rechteck 133"/>
          <p:cNvSpPr/>
          <p:nvPr/>
        </p:nvSpPr>
        <p:spPr>
          <a:xfrm>
            <a:off x="2622116" y="6727908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35" name="Ellipse 134"/>
          <p:cNvSpPr/>
          <p:nvPr/>
        </p:nvSpPr>
        <p:spPr>
          <a:xfrm>
            <a:off x="2499007" y="6727908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36" name="Rechteck 135"/>
          <p:cNvSpPr/>
          <p:nvPr/>
        </p:nvSpPr>
        <p:spPr>
          <a:xfrm>
            <a:off x="4395826" y="6660867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8" name="Rechteck 137"/>
          <p:cNvSpPr/>
          <p:nvPr/>
        </p:nvSpPr>
        <p:spPr>
          <a:xfrm>
            <a:off x="4395826" y="6660867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9" name="Textfeld 138"/>
          <p:cNvSpPr txBox="1"/>
          <p:nvPr/>
        </p:nvSpPr>
        <p:spPr>
          <a:xfrm>
            <a:off x="4400326" y="8482553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Kraft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Abgerundetes Rechteck 139"/>
              <p:cNvSpPr/>
              <p:nvPr/>
            </p:nvSpPr>
            <p:spPr>
              <a:xfrm>
                <a:off x="4516842" y="8801362"/>
                <a:ext cx="1728192" cy="791508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de-DE" sz="1200" dirty="0"/>
                  <a:t>Impulsänderung</a:t>
                </a:r>
              </a:p>
              <a:p>
                <a:pPr algn="ctr"/>
                <a:r>
                  <a:rPr lang="de-DE" sz="1200" dirty="0"/>
                  <a:t>Wirkung</a:t>
                </a:r>
              </a:p>
              <a:p>
                <a:pPr algn="ctr"/>
                <a:r>
                  <a:rPr lang="de-DE" sz="1200" dirty="0"/>
                  <a:t>Formelzeichen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12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200" b="0" i="1" smtClean="0">
                            <a:latin typeface="Cambria Math"/>
                          </a:rPr>
                          <m:t>𝐹</m:t>
                        </m:r>
                      </m:e>
                    </m:acc>
                  </m:oMath>
                </a14:m>
                <a:endParaRPr lang="de-DE" sz="1200" dirty="0"/>
              </a:p>
            </p:txBody>
          </p:sp>
        </mc:Choice>
        <mc:Fallback xmlns="">
          <p:sp>
            <p:nvSpPr>
              <p:cNvPr id="140" name="Abgerundetes Rechteck 1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6842" y="8801362"/>
                <a:ext cx="1728192" cy="791508"/>
              </a:xfrm>
              <a:prstGeom prst="round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2" name="Rechteck 141"/>
          <p:cNvSpPr/>
          <p:nvPr/>
        </p:nvSpPr>
        <p:spPr>
          <a:xfrm>
            <a:off x="4567943" y="6727908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43" name="Ellipse 142"/>
          <p:cNvSpPr/>
          <p:nvPr/>
        </p:nvSpPr>
        <p:spPr>
          <a:xfrm>
            <a:off x="4444834" y="6727908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44" name="Rechteck 143"/>
          <p:cNvSpPr/>
          <p:nvPr/>
        </p:nvSpPr>
        <p:spPr>
          <a:xfrm>
            <a:off x="6341653" y="6660867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Textfeld 82"/>
          <p:cNvSpPr txBox="1"/>
          <p:nvPr/>
        </p:nvSpPr>
        <p:spPr>
          <a:xfrm>
            <a:off x="2449999" y="2449826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Federkraftmesser</a:t>
            </a:r>
          </a:p>
        </p:txBody>
      </p:sp>
    </p:spTree>
    <p:extLst>
      <p:ext uri="{BB962C8B-B14F-4D97-AF65-F5344CB8AC3E}">
        <p14:creationId xmlns:p14="http://schemas.microsoft.com/office/powerpoint/2010/main" val="2014463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499672" y="628140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/>
          <p:cNvSpPr txBox="1"/>
          <p:nvPr/>
        </p:nvSpPr>
        <p:spPr>
          <a:xfrm>
            <a:off x="504172" y="2449826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Reibung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620688" y="2768635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Kraft</a:t>
            </a:r>
          </a:p>
          <a:p>
            <a:pPr algn="ctr"/>
            <a:r>
              <a:rPr lang="de-DE" sz="1200" dirty="0"/>
              <a:t>heiß</a:t>
            </a:r>
          </a:p>
          <a:p>
            <a:pPr algn="ctr"/>
            <a:r>
              <a:rPr lang="de-DE" sz="1200" dirty="0"/>
              <a:t>Verlust</a:t>
            </a:r>
          </a:p>
        </p:txBody>
      </p:sp>
      <p:sp>
        <p:nvSpPr>
          <p:cNvPr id="75" name="Rechteck 74"/>
          <p:cNvSpPr/>
          <p:nvPr/>
        </p:nvSpPr>
        <p:spPr>
          <a:xfrm>
            <a:off x="671789" y="695181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74" name="Ellipse 73"/>
          <p:cNvSpPr/>
          <p:nvPr/>
        </p:nvSpPr>
        <p:spPr>
          <a:xfrm>
            <a:off x="548680" y="695181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78" name="Rechteck 77"/>
          <p:cNvSpPr/>
          <p:nvPr/>
        </p:nvSpPr>
        <p:spPr>
          <a:xfrm>
            <a:off x="2445499" y="628140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Rechteck 81"/>
          <p:cNvSpPr/>
          <p:nvPr/>
        </p:nvSpPr>
        <p:spPr>
          <a:xfrm>
            <a:off x="2445499" y="628140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Textfeld 82"/>
          <p:cNvSpPr txBox="1"/>
          <p:nvPr/>
        </p:nvSpPr>
        <p:spPr>
          <a:xfrm>
            <a:off x="2449999" y="2449826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Lautstärke</a:t>
            </a:r>
          </a:p>
        </p:txBody>
      </p:sp>
      <p:sp>
        <p:nvSpPr>
          <p:cNvPr id="84" name="Abgerundetes Rechteck 83"/>
          <p:cNvSpPr/>
          <p:nvPr/>
        </p:nvSpPr>
        <p:spPr>
          <a:xfrm>
            <a:off x="2566515" y="2768635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Dezibel</a:t>
            </a:r>
          </a:p>
          <a:p>
            <a:pPr algn="ctr"/>
            <a:r>
              <a:rPr lang="de-DE" sz="1200" dirty="0"/>
              <a:t>Amplitude</a:t>
            </a:r>
          </a:p>
          <a:p>
            <a:pPr algn="ctr"/>
            <a:r>
              <a:rPr lang="de-DE" sz="1200" dirty="0"/>
              <a:t>leise</a:t>
            </a:r>
          </a:p>
        </p:txBody>
      </p:sp>
      <p:sp>
        <p:nvSpPr>
          <p:cNvPr id="86" name="Rechteck 85"/>
          <p:cNvSpPr/>
          <p:nvPr/>
        </p:nvSpPr>
        <p:spPr>
          <a:xfrm>
            <a:off x="2617616" y="695181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Akustik</a:t>
            </a:r>
          </a:p>
        </p:txBody>
      </p:sp>
      <p:sp>
        <p:nvSpPr>
          <p:cNvPr id="87" name="Ellipse 86"/>
          <p:cNvSpPr/>
          <p:nvPr/>
        </p:nvSpPr>
        <p:spPr>
          <a:xfrm>
            <a:off x="2494507" y="695181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88" name="Rechteck 87"/>
          <p:cNvSpPr/>
          <p:nvPr/>
        </p:nvSpPr>
        <p:spPr>
          <a:xfrm>
            <a:off x="4391326" y="628140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0" name="Rechteck 89"/>
          <p:cNvSpPr/>
          <p:nvPr/>
        </p:nvSpPr>
        <p:spPr>
          <a:xfrm>
            <a:off x="4391326" y="628140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1" name="Textfeld 90"/>
          <p:cNvSpPr txBox="1"/>
          <p:nvPr/>
        </p:nvSpPr>
        <p:spPr>
          <a:xfrm>
            <a:off x="4395826" y="2449826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Brechung</a:t>
            </a:r>
          </a:p>
        </p:txBody>
      </p:sp>
      <p:sp>
        <p:nvSpPr>
          <p:cNvPr id="92" name="Abgerundetes Rechteck 91"/>
          <p:cNvSpPr/>
          <p:nvPr/>
        </p:nvSpPr>
        <p:spPr>
          <a:xfrm>
            <a:off x="4512342" y="2768635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Knick</a:t>
            </a:r>
          </a:p>
          <a:p>
            <a:pPr algn="ctr"/>
            <a:r>
              <a:rPr lang="de-DE" sz="1200" dirty="0"/>
              <a:t>Lichtstrahl</a:t>
            </a:r>
          </a:p>
          <a:p>
            <a:pPr algn="ctr"/>
            <a:r>
              <a:rPr lang="de-DE" sz="1200" dirty="0"/>
              <a:t>Licht</a:t>
            </a:r>
          </a:p>
        </p:txBody>
      </p:sp>
      <p:sp>
        <p:nvSpPr>
          <p:cNvPr id="94" name="Rechteck 93"/>
          <p:cNvSpPr/>
          <p:nvPr/>
        </p:nvSpPr>
        <p:spPr>
          <a:xfrm>
            <a:off x="4563443" y="695181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Optik</a:t>
            </a:r>
          </a:p>
        </p:txBody>
      </p:sp>
      <p:sp>
        <p:nvSpPr>
          <p:cNvPr id="95" name="Ellipse 94"/>
          <p:cNvSpPr/>
          <p:nvPr/>
        </p:nvSpPr>
        <p:spPr>
          <a:xfrm>
            <a:off x="4440334" y="695181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96" name="Rechteck 95"/>
          <p:cNvSpPr/>
          <p:nvPr/>
        </p:nvSpPr>
        <p:spPr>
          <a:xfrm>
            <a:off x="6337153" y="628140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8" name="Rechteck 97"/>
          <p:cNvSpPr/>
          <p:nvPr/>
        </p:nvSpPr>
        <p:spPr>
          <a:xfrm>
            <a:off x="504172" y="3652476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0" name="Abgerundetes Rechteck 99"/>
          <p:cNvSpPr/>
          <p:nvPr/>
        </p:nvSpPr>
        <p:spPr>
          <a:xfrm>
            <a:off x="625188" y="5792971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Winkel</a:t>
            </a:r>
          </a:p>
          <a:p>
            <a:pPr algn="ctr"/>
            <a:r>
              <a:rPr lang="de-DE" sz="1200" dirty="0"/>
              <a:t>Lichtstrahl</a:t>
            </a:r>
          </a:p>
        </p:txBody>
      </p:sp>
      <p:sp>
        <p:nvSpPr>
          <p:cNvPr id="102" name="Rechteck 101"/>
          <p:cNvSpPr/>
          <p:nvPr/>
        </p:nvSpPr>
        <p:spPr>
          <a:xfrm>
            <a:off x="676289" y="3719517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Optik</a:t>
            </a:r>
          </a:p>
        </p:txBody>
      </p:sp>
      <p:sp>
        <p:nvSpPr>
          <p:cNvPr id="103" name="Ellipse 102"/>
          <p:cNvSpPr/>
          <p:nvPr/>
        </p:nvSpPr>
        <p:spPr>
          <a:xfrm>
            <a:off x="553180" y="3719517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04" name="Rechteck 103"/>
          <p:cNvSpPr/>
          <p:nvPr/>
        </p:nvSpPr>
        <p:spPr>
          <a:xfrm>
            <a:off x="2449999" y="3652476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9" name="Textfeld 98"/>
          <p:cNvSpPr txBox="1"/>
          <p:nvPr/>
        </p:nvSpPr>
        <p:spPr>
          <a:xfrm>
            <a:off x="508672" y="5478542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Reflexionsgesetz</a:t>
            </a:r>
          </a:p>
        </p:txBody>
      </p:sp>
      <p:sp>
        <p:nvSpPr>
          <p:cNvPr id="106" name="Rechteck 105"/>
          <p:cNvSpPr/>
          <p:nvPr/>
        </p:nvSpPr>
        <p:spPr>
          <a:xfrm>
            <a:off x="2449999" y="3652476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8" name="Abgerundetes Rechteck 107"/>
          <p:cNvSpPr/>
          <p:nvPr/>
        </p:nvSpPr>
        <p:spPr>
          <a:xfrm>
            <a:off x="2571015" y="5792971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Schatten</a:t>
            </a:r>
          </a:p>
          <a:p>
            <a:pPr algn="ctr"/>
            <a:r>
              <a:rPr lang="de-DE" sz="1200" dirty="0"/>
              <a:t>Halbschatten</a:t>
            </a:r>
          </a:p>
          <a:p>
            <a:pPr algn="ctr"/>
            <a:r>
              <a:rPr lang="de-DE" sz="1200" dirty="0"/>
              <a:t>Licht</a:t>
            </a:r>
          </a:p>
        </p:txBody>
      </p:sp>
      <p:sp>
        <p:nvSpPr>
          <p:cNvPr id="110" name="Rechteck 109"/>
          <p:cNvSpPr/>
          <p:nvPr/>
        </p:nvSpPr>
        <p:spPr>
          <a:xfrm>
            <a:off x="2622116" y="3719517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Optik</a:t>
            </a:r>
          </a:p>
        </p:txBody>
      </p:sp>
      <p:sp>
        <p:nvSpPr>
          <p:cNvPr id="111" name="Ellipse 110"/>
          <p:cNvSpPr/>
          <p:nvPr/>
        </p:nvSpPr>
        <p:spPr>
          <a:xfrm>
            <a:off x="2499007" y="3719517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12" name="Rechteck 111"/>
          <p:cNvSpPr/>
          <p:nvPr/>
        </p:nvSpPr>
        <p:spPr>
          <a:xfrm>
            <a:off x="4395826" y="3652476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7" name="Textfeld 106"/>
          <p:cNvSpPr txBox="1"/>
          <p:nvPr/>
        </p:nvSpPr>
        <p:spPr>
          <a:xfrm>
            <a:off x="2454499" y="5478542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Kernschatten</a:t>
            </a:r>
          </a:p>
        </p:txBody>
      </p:sp>
      <p:sp>
        <p:nvSpPr>
          <p:cNvPr id="114" name="Rechteck 113"/>
          <p:cNvSpPr/>
          <p:nvPr/>
        </p:nvSpPr>
        <p:spPr>
          <a:xfrm>
            <a:off x="4395826" y="3652476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5" name="Textfeld 114"/>
          <p:cNvSpPr txBox="1"/>
          <p:nvPr/>
        </p:nvSpPr>
        <p:spPr>
          <a:xfrm>
            <a:off x="4400326" y="5474162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Linse</a:t>
            </a:r>
          </a:p>
        </p:txBody>
      </p:sp>
      <p:sp>
        <p:nvSpPr>
          <p:cNvPr id="116" name="Abgerundetes Rechteck 115"/>
          <p:cNvSpPr/>
          <p:nvPr/>
        </p:nvSpPr>
        <p:spPr>
          <a:xfrm>
            <a:off x="4516842" y="5792971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Brennweite</a:t>
            </a:r>
          </a:p>
          <a:p>
            <a:pPr algn="ctr"/>
            <a:r>
              <a:rPr lang="de-DE" sz="1200" dirty="0"/>
              <a:t>Brechung</a:t>
            </a:r>
          </a:p>
          <a:p>
            <a:pPr algn="ctr"/>
            <a:r>
              <a:rPr lang="de-DE" sz="1200" dirty="0"/>
              <a:t>Feuer</a:t>
            </a:r>
          </a:p>
        </p:txBody>
      </p:sp>
      <p:sp>
        <p:nvSpPr>
          <p:cNvPr id="118" name="Rechteck 117"/>
          <p:cNvSpPr/>
          <p:nvPr/>
        </p:nvSpPr>
        <p:spPr>
          <a:xfrm>
            <a:off x="4567943" y="3719517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Optik</a:t>
            </a:r>
          </a:p>
        </p:txBody>
      </p:sp>
      <p:sp>
        <p:nvSpPr>
          <p:cNvPr id="119" name="Ellipse 118"/>
          <p:cNvSpPr/>
          <p:nvPr/>
        </p:nvSpPr>
        <p:spPr>
          <a:xfrm>
            <a:off x="4444834" y="3719517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20" name="Rechteck 119"/>
          <p:cNvSpPr/>
          <p:nvPr/>
        </p:nvSpPr>
        <p:spPr>
          <a:xfrm>
            <a:off x="6341653" y="3652476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2" name="Rechteck 121"/>
          <p:cNvSpPr/>
          <p:nvPr/>
        </p:nvSpPr>
        <p:spPr>
          <a:xfrm>
            <a:off x="504172" y="6660867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3" name="Textfeld 122"/>
          <p:cNvSpPr txBox="1"/>
          <p:nvPr/>
        </p:nvSpPr>
        <p:spPr>
          <a:xfrm>
            <a:off x="508672" y="8482553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Lichtbündel</a:t>
            </a:r>
          </a:p>
        </p:txBody>
      </p:sp>
      <p:sp>
        <p:nvSpPr>
          <p:cNvPr id="124" name="Abgerundetes Rechteck 123"/>
          <p:cNvSpPr/>
          <p:nvPr/>
        </p:nvSpPr>
        <p:spPr>
          <a:xfrm>
            <a:off x="625188" y="8801362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Randstrahl</a:t>
            </a:r>
          </a:p>
          <a:p>
            <a:pPr algn="ctr"/>
            <a:r>
              <a:rPr lang="de-DE" sz="1200" dirty="0"/>
              <a:t>Linse</a:t>
            </a:r>
          </a:p>
        </p:txBody>
      </p:sp>
      <p:sp>
        <p:nvSpPr>
          <p:cNvPr id="126" name="Rechteck 125"/>
          <p:cNvSpPr/>
          <p:nvPr/>
        </p:nvSpPr>
        <p:spPr>
          <a:xfrm>
            <a:off x="676289" y="6727908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Optik</a:t>
            </a:r>
          </a:p>
        </p:txBody>
      </p:sp>
      <p:sp>
        <p:nvSpPr>
          <p:cNvPr id="127" name="Ellipse 126"/>
          <p:cNvSpPr/>
          <p:nvPr/>
        </p:nvSpPr>
        <p:spPr>
          <a:xfrm>
            <a:off x="553180" y="6727908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28" name="Rechteck 127"/>
          <p:cNvSpPr/>
          <p:nvPr/>
        </p:nvSpPr>
        <p:spPr>
          <a:xfrm>
            <a:off x="2449999" y="6660867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0" name="Rechteck 129"/>
          <p:cNvSpPr/>
          <p:nvPr/>
        </p:nvSpPr>
        <p:spPr>
          <a:xfrm>
            <a:off x="2449999" y="6660867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1" name="Textfeld 130"/>
          <p:cNvSpPr txBox="1"/>
          <p:nvPr/>
        </p:nvSpPr>
        <p:spPr>
          <a:xfrm>
            <a:off x="2454499" y="8482553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Lichtstrahl</a:t>
            </a:r>
          </a:p>
        </p:txBody>
      </p:sp>
      <p:sp>
        <p:nvSpPr>
          <p:cNvPr id="132" name="Abgerundetes Rechteck 131"/>
          <p:cNvSpPr/>
          <p:nvPr/>
        </p:nvSpPr>
        <p:spPr>
          <a:xfrm>
            <a:off x="2571015" y="8801362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Lichtbündel</a:t>
            </a:r>
          </a:p>
          <a:p>
            <a:pPr algn="ctr"/>
            <a:r>
              <a:rPr lang="de-DE" sz="1200" dirty="0"/>
              <a:t>Modell</a:t>
            </a:r>
          </a:p>
        </p:txBody>
      </p:sp>
      <p:sp>
        <p:nvSpPr>
          <p:cNvPr id="134" name="Rechteck 133"/>
          <p:cNvSpPr/>
          <p:nvPr/>
        </p:nvSpPr>
        <p:spPr>
          <a:xfrm>
            <a:off x="2622116" y="6727908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Optik</a:t>
            </a:r>
          </a:p>
        </p:txBody>
      </p:sp>
      <p:sp>
        <p:nvSpPr>
          <p:cNvPr id="135" name="Ellipse 134"/>
          <p:cNvSpPr/>
          <p:nvPr/>
        </p:nvSpPr>
        <p:spPr>
          <a:xfrm>
            <a:off x="2499007" y="6727908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6" name="Rechteck 135"/>
          <p:cNvSpPr/>
          <p:nvPr/>
        </p:nvSpPr>
        <p:spPr>
          <a:xfrm>
            <a:off x="4395826" y="6660867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8" name="Rechteck 137"/>
          <p:cNvSpPr/>
          <p:nvPr/>
        </p:nvSpPr>
        <p:spPr>
          <a:xfrm>
            <a:off x="4395826" y="6660867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9" name="Textfeld 138"/>
          <p:cNvSpPr txBox="1"/>
          <p:nvPr/>
        </p:nvSpPr>
        <p:spPr>
          <a:xfrm>
            <a:off x="4400326" y="8482553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Mechanik</a:t>
            </a:r>
          </a:p>
        </p:txBody>
      </p:sp>
      <p:sp>
        <p:nvSpPr>
          <p:cNvPr id="140" name="Abgerundetes Rechteck 139"/>
          <p:cNvSpPr/>
          <p:nvPr/>
        </p:nvSpPr>
        <p:spPr>
          <a:xfrm>
            <a:off x="4516842" y="8801362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Bewegung</a:t>
            </a:r>
          </a:p>
          <a:p>
            <a:pPr algn="ctr"/>
            <a:r>
              <a:rPr lang="de-DE" sz="1200" dirty="0"/>
              <a:t>Geschwindigkeit</a:t>
            </a:r>
          </a:p>
        </p:txBody>
      </p:sp>
      <p:sp>
        <p:nvSpPr>
          <p:cNvPr id="142" name="Rechteck 141"/>
          <p:cNvSpPr/>
          <p:nvPr/>
        </p:nvSpPr>
        <p:spPr>
          <a:xfrm>
            <a:off x="4567943" y="6727908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43" name="Ellipse 142"/>
          <p:cNvSpPr/>
          <p:nvPr/>
        </p:nvSpPr>
        <p:spPr>
          <a:xfrm>
            <a:off x="4444834" y="6727908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44" name="Rechteck 143"/>
          <p:cNvSpPr/>
          <p:nvPr/>
        </p:nvSpPr>
        <p:spPr>
          <a:xfrm>
            <a:off x="6341653" y="6660867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4204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499672" y="628140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/>
          <p:cNvSpPr txBox="1"/>
          <p:nvPr/>
        </p:nvSpPr>
        <p:spPr>
          <a:xfrm>
            <a:off x="504172" y="2000672"/>
            <a:ext cx="19397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Natur-</a:t>
            </a:r>
          </a:p>
          <a:p>
            <a:pPr algn="ctr"/>
            <a:r>
              <a:rPr lang="de-DE" sz="1200" b="1" dirty="0"/>
              <a:t>wissen-</a:t>
            </a:r>
          </a:p>
          <a:p>
            <a:pPr algn="ctr"/>
            <a:r>
              <a:rPr lang="de-DE" sz="1200" b="1" dirty="0" err="1"/>
              <a:t>schaftliche</a:t>
            </a:r>
            <a:endParaRPr lang="de-DE" sz="1200" b="1" dirty="0"/>
          </a:p>
          <a:p>
            <a:pPr algn="ctr"/>
            <a:r>
              <a:rPr lang="de-DE" sz="1200" b="1" dirty="0"/>
              <a:t>Arbeitsweise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620688" y="2768635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Hypothese</a:t>
            </a:r>
          </a:p>
          <a:p>
            <a:pPr algn="ctr"/>
            <a:r>
              <a:rPr lang="de-DE" sz="1200" dirty="0"/>
              <a:t>Versuch</a:t>
            </a:r>
          </a:p>
        </p:txBody>
      </p:sp>
      <p:sp>
        <p:nvSpPr>
          <p:cNvPr id="75" name="Rechteck 74"/>
          <p:cNvSpPr/>
          <p:nvPr/>
        </p:nvSpPr>
        <p:spPr>
          <a:xfrm>
            <a:off x="671789" y="695181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allgemein</a:t>
            </a:r>
          </a:p>
        </p:txBody>
      </p:sp>
      <p:sp>
        <p:nvSpPr>
          <p:cNvPr id="74" name="Ellipse 73"/>
          <p:cNvSpPr/>
          <p:nvPr/>
        </p:nvSpPr>
        <p:spPr>
          <a:xfrm>
            <a:off x="548680" y="695181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78" name="Rechteck 77"/>
          <p:cNvSpPr/>
          <p:nvPr/>
        </p:nvSpPr>
        <p:spPr>
          <a:xfrm>
            <a:off x="2445499" y="628140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Rechteck 81"/>
          <p:cNvSpPr/>
          <p:nvPr/>
        </p:nvSpPr>
        <p:spPr>
          <a:xfrm>
            <a:off x="2445499" y="628140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Abgerundetes Rechteck 83"/>
          <p:cNvSpPr/>
          <p:nvPr/>
        </p:nvSpPr>
        <p:spPr>
          <a:xfrm>
            <a:off x="2566515" y="2768635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Wissenschaft</a:t>
            </a:r>
          </a:p>
          <a:p>
            <a:pPr algn="ctr"/>
            <a:r>
              <a:rPr lang="de-DE" sz="1200" dirty="0"/>
              <a:t>Gesetz</a:t>
            </a:r>
          </a:p>
          <a:p>
            <a:pPr algn="ctr"/>
            <a:r>
              <a:rPr lang="de-DE" sz="1200" dirty="0"/>
              <a:t>Natur</a:t>
            </a:r>
          </a:p>
        </p:txBody>
      </p:sp>
      <p:sp>
        <p:nvSpPr>
          <p:cNvPr id="86" name="Rechteck 85"/>
          <p:cNvSpPr/>
          <p:nvPr/>
        </p:nvSpPr>
        <p:spPr>
          <a:xfrm>
            <a:off x="2617616" y="695181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allgemein</a:t>
            </a:r>
          </a:p>
        </p:txBody>
      </p:sp>
      <p:sp>
        <p:nvSpPr>
          <p:cNvPr id="87" name="Ellipse 86"/>
          <p:cNvSpPr/>
          <p:nvPr/>
        </p:nvSpPr>
        <p:spPr>
          <a:xfrm>
            <a:off x="2494507" y="695181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88" name="Rechteck 87"/>
          <p:cNvSpPr/>
          <p:nvPr/>
        </p:nvSpPr>
        <p:spPr>
          <a:xfrm>
            <a:off x="4391326" y="628140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0" name="Rechteck 89"/>
          <p:cNvSpPr/>
          <p:nvPr/>
        </p:nvSpPr>
        <p:spPr>
          <a:xfrm>
            <a:off x="4391326" y="628140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1" name="Textfeld 90"/>
          <p:cNvSpPr txBox="1"/>
          <p:nvPr/>
        </p:nvSpPr>
        <p:spPr>
          <a:xfrm>
            <a:off x="4395826" y="2449826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Diagramm</a:t>
            </a:r>
          </a:p>
        </p:txBody>
      </p:sp>
      <p:sp>
        <p:nvSpPr>
          <p:cNvPr id="92" name="Abgerundetes Rechteck 91"/>
          <p:cNvSpPr/>
          <p:nvPr/>
        </p:nvSpPr>
        <p:spPr>
          <a:xfrm>
            <a:off x="4512342" y="2768635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Schaubild</a:t>
            </a:r>
          </a:p>
        </p:txBody>
      </p:sp>
      <p:sp>
        <p:nvSpPr>
          <p:cNvPr id="94" name="Rechteck 93"/>
          <p:cNvSpPr/>
          <p:nvPr/>
        </p:nvSpPr>
        <p:spPr>
          <a:xfrm>
            <a:off x="4563443" y="695181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allgemein</a:t>
            </a:r>
          </a:p>
        </p:txBody>
      </p:sp>
      <p:sp>
        <p:nvSpPr>
          <p:cNvPr id="95" name="Ellipse 94"/>
          <p:cNvSpPr/>
          <p:nvPr/>
        </p:nvSpPr>
        <p:spPr>
          <a:xfrm>
            <a:off x="4440334" y="695181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96" name="Rechteck 95"/>
          <p:cNvSpPr/>
          <p:nvPr/>
        </p:nvSpPr>
        <p:spPr>
          <a:xfrm>
            <a:off x="6337153" y="628140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8" name="Rechteck 97"/>
          <p:cNvSpPr/>
          <p:nvPr/>
        </p:nvSpPr>
        <p:spPr>
          <a:xfrm>
            <a:off x="504172" y="3652476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0" name="Abgerundetes Rechteck 99"/>
          <p:cNvSpPr/>
          <p:nvPr/>
        </p:nvSpPr>
        <p:spPr>
          <a:xfrm>
            <a:off x="625188" y="5792971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Thermometer</a:t>
            </a:r>
          </a:p>
          <a:p>
            <a:pPr algn="ctr"/>
            <a:r>
              <a:rPr lang="de-DE" sz="1200" dirty="0"/>
              <a:t>Celsius</a:t>
            </a:r>
          </a:p>
          <a:p>
            <a:pPr algn="ctr"/>
            <a:r>
              <a:rPr lang="de-DE" sz="1200" dirty="0"/>
              <a:t>warm, kalt</a:t>
            </a:r>
          </a:p>
        </p:txBody>
      </p:sp>
      <p:sp>
        <p:nvSpPr>
          <p:cNvPr id="102" name="Rechteck 101"/>
          <p:cNvSpPr/>
          <p:nvPr/>
        </p:nvSpPr>
        <p:spPr>
          <a:xfrm>
            <a:off x="676289" y="3719517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Thermodynamik</a:t>
            </a:r>
          </a:p>
        </p:txBody>
      </p:sp>
      <p:sp>
        <p:nvSpPr>
          <p:cNvPr id="103" name="Ellipse 102"/>
          <p:cNvSpPr/>
          <p:nvPr/>
        </p:nvSpPr>
        <p:spPr>
          <a:xfrm>
            <a:off x="553180" y="3719517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04" name="Rechteck 103"/>
          <p:cNvSpPr/>
          <p:nvPr/>
        </p:nvSpPr>
        <p:spPr>
          <a:xfrm>
            <a:off x="2449999" y="3652476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9" name="Textfeld 98"/>
          <p:cNvSpPr txBox="1"/>
          <p:nvPr/>
        </p:nvSpPr>
        <p:spPr>
          <a:xfrm>
            <a:off x="508672" y="5478542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Temperatur</a:t>
            </a:r>
          </a:p>
        </p:txBody>
      </p:sp>
      <p:sp>
        <p:nvSpPr>
          <p:cNvPr id="106" name="Rechteck 105"/>
          <p:cNvSpPr/>
          <p:nvPr/>
        </p:nvSpPr>
        <p:spPr>
          <a:xfrm>
            <a:off x="2449999" y="3652476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8" name="Abgerundetes Rechteck 107"/>
          <p:cNvSpPr/>
          <p:nvPr/>
        </p:nvSpPr>
        <p:spPr>
          <a:xfrm>
            <a:off x="2571015" y="5792971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Temperatur</a:t>
            </a:r>
          </a:p>
          <a:p>
            <a:pPr algn="ctr"/>
            <a:r>
              <a:rPr lang="de-DE" sz="1200" dirty="0"/>
              <a:t>Einheit</a:t>
            </a:r>
          </a:p>
          <a:p>
            <a:pPr algn="ctr"/>
            <a:r>
              <a:rPr lang="de-DE" sz="1200" dirty="0"/>
              <a:t>Celsius</a:t>
            </a:r>
          </a:p>
        </p:txBody>
      </p:sp>
      <p:sp>
        <p:nvSpPr>
          <p:cNvPr id="110" name="Rechteck 109"/>
          <p:cNvSpPr/>
          <p:nvPr/>
        </p:nvSpPr>
        <p:spPr>
          <a:xfrm>
            <a:off x="2622116" y="3719517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Thermodynamik</a:t>
            </a:r>
          </a:p>
        </p:txBody>
      </p:sp>
      <p:sp>
        <p:nvSpPr>
          <p:cNvPr id="111" name="Ellipse 110"/>
          <p:cNvSpPr/>
          <p:nvPr/>
        </p:nvSpPr>
        <p:spPr>
          <a:xfrm>
            <a:off x="2499007" y="3719517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12" name="Rechteck 111"/>
          <p:cNvSpPr/>
          <p:nvPr/>
        </p:nvSpPr>
        <p:spPr>
          <a:xfrm>
            <a:off x="4395826" y="3652476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7" name="Textfeld 106"/>
          <p:cNvSpPr txBox="1"/>
          <p:nvPr/>
        </p:nvSpPr>
        <p:spPr>
          <a:xfrm>
            <a:off x="2454499" y="5478542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Kelvin</a:t>
            </a:r>
          </a:p>
        </p:txBody>
      </p:sp>
      <p:sp>
        <p:nvSpPr>
          <p:cNvPr id="114" name="Rechteck 113"/>
          <p:cNvSpPr/>
          <p:nvPr/>
        </p:nvSpPr>
        <p:spPr>
          <a:xfrm>
            <a:off x="4395826" y="3652476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5" name="Textfeld 114"/>
          <p:cNvSpPr txBox="1"/>
          <p:nvPr/>
        </p:nvSpPr>
        <p:spPr>
          <a:xfrm>
            <a:off x="4400326" y="5474162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Überdruck</a:t>
            </a:r>
          </a:p>
        </p:txBody>
      </p:sp>
      <p:sp>
        <p:nvSpPr>
          <p:cNvPr id="116" name="Abgerundetes Rechteck 115"/>
          <p:cNvSpPr/>
          <p:nvPr/>
        </p:nvSpPr>
        <p:spPr>
          <a:xfrm>
            <a:off x="4516842" y="5792971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Druck</a:t>
            </a:r>
          </a:p>
        </p:txBody>
      </p:sp>
      <p:sp>
        <p:nvSpPr>
          <p:cNvPr id="118" name="Rechteck 117"/>
          <p:cNvSpPr/>
          <p:nvPr/>
        </p:nvSpPr>
        <p:spPr>
          <a:xfrm>
            <a:off x="4567943" y="3719517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Thermodynamik</a:t>
            </a:r>
          </a:p>
        </p:txBody>
      </p:sp>
      <p:sp>
        <p:nvSpPr>
          <p:cNvPr id="119" name="Ellipse 118"/>
          <p:cNvSpPr/>
          <p:nvPr/>
        </p:nvSpPr>
        <p:spPr>
          <a:xfrm>
            <a:off x="4444834" y="3719517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20" name="Rechteck 119"/>
          <p:cNvSpPr/>
          <p:nvPr/>
        </p:nvSpPr>
        <p:spPr>
          <a:xfrm>
            <a:off x="6341653" y="3652476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2" name="Rechteck 121"/>
          <p:cNvSpPr/>
          <p:nvPr/>
        </p:nvSpPr>
        <p:spPr>
          <a:xfrm>
            <a:off x="504172" y="6660867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3" name="Textfeld 122"/>
          <p:cNvSpPr txBox="1"/>
          <p:nvPr/>
        </p:nvSpPr>
        <p:spPr>
          <a:xfrm>
            <a:off x="508672" y="8482553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Frequenz</a:t>
            </a:r>
          </a:p>
        </p:txBody>
      </p:sp>
      <p:sp>
        <p:nvSpPr>
          <p:cNvPr id="124" name="Abgerundetes Rechteck 123"/>
          <p:cNvSpPr/>
          <p:nvPr/>
        </p:nvSpPr>
        <p:spPr>
          <a:xfrm>
            <a:off x="625188" y="8801362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Tonhöhe</a:t>
            </a:r>
          </a:p>
          <a:p>
            <a:pPr algn="ctr"/>
            <a:r>
              <a:rPr lang="de-DE" sz="1200" dirty="0"/>
              <a:t>Schwingung</a:t>
            </a:r>
          </a:p>
        </p:txBody>
      </p:sp>
      <p:sp>
        <p:nvSpPr>
          <p:cNvPr id="126" name="Rechteck 125"/>
          <p:cNvSpPr/>
          <p:nvPr/>
        </p:nvSpPr>
        <p:spPr>
          <a:xfrm>
            <a:off x="676289" y="6727908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27" name="Ellipse 126"/>
          <p:cNvSpPr/>
          <p:nvPr/>
        </p:nvSpPr>
        <p:spPr>
          <a:xfrm>
            <a:off x="553180" y="6727908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28" name="Rechteck 127"/>
          <p:cNvSpPr/>
          <p:nvPr/>
        </p:nvSpPr>
        <p:spPr>
          <a:xfrm>
            <a:off x="2449999" y="6660867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0" name="Rechteck 129"/>
          <p:cNvSpPr/>
          <p:nvPr/>
        </p:nvSpPr>
        <p:spPr>
          <a:xfrm>
            <a:off x="2449999" y="6660867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1" name="Textfeld 130"/>
          <p:cNvSpPr txBox="1"/>
          <p:nvPr/>
        </p:nvSpPr>
        <p:spPr>
          <a:xfrm>
            <a:off x="2454499" y="8482553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Akustik</a:t>
            </a:r>
          </a:p>
        </p:txBody>
      </p:sp>
      <p:sp>
        <p:nvSpPr>
          <p:cNvPr id="132" name="Abgerundetes Rechteck 131"/>
          <p:cNvSpPr/>
          <p:nvPr/>
        </p:nvSpPr>
        <p:spPr>
          <a:xfrm>
            <a:off x="2571015" y="8801362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Ton</a:t>
            </a:r>
          </a:p>
          <a:p>
            <a:pPr algn="ctr"/>
            <a:r>
              <a:rPr lang="de-DE" sz="1200" dirty="0"/>
              <a:t>Geräusch</a:t>
            </a:r>
          </a:p>
          <a:p>
            <a:pPr algn="ctr"/>
            <a:r>
              <a:rPr lang="de-DE" sz="1200" dirty="0"/>
              <a:t>Instrument</a:t>
            </a:r>
          </a:p>
        </p:txBody>
      </p:sp>
      <p:sp>
        <p:nvSpPr>
          <p:cNvPr id="134" name="Rechteck 133"/>
          <p:cNvSpPr/>
          <p:nvPr/>
        </p:nvSpPr>
        <p:spPr>
          <a:xfrm>
            <a:off x="2622116" y="6727908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Akustik</a:t>
            </a:r>
          </a:p>
        </p:txBody>
      </p:sp>
      <p:sp>
        <p:nvSpPr>
          <p:cNvPr id="135" name="Ellipse 134"/>
          <p:cNvSpPr/>
          <p:nvPr/>
        </p:nvSpPr>
        <p:spPr>
          <a:xfrm>
            <a:off x="2499007" y="6727908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36" name="Rechteck 135"/>
          <p:cNvSpPr/>
          <p:nvPr/>
        </p:nvSpPr>
        <p:spPr>
          <a:xfrm>
            <a:off x="4395826" y="6660867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8" name="Rechteck 137"/>
          <p:cNvSpPr/>
          <p:nvPr/>
        </p:nvSpPr>
        <p:spPr>
          <a:xfrm>
            <a:off x="4395826" y="6660867"/>
            <a:ext cx="1944216" cy="3024336"/>
          </a:xfrm>
          <a:prstGeom prst="rect">
            <a:avLst/>
          </a:prstGeom>
          <a:blipFill dpi="0" rotWithShape="1">
            <a:blip r:embed="rId2" cstate="print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9" name="Textfeld 138"/>
          <p:cNvSpPr txBox="1"/>
          <p:nvPr/>
        </p:nvSpPr>
        <p:spPr>
          <a:xfrm>
            <a:off x="4400326" y="8482553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Erdbeschleunigung</a:t>
            </a:r>
          </a:p>
        </p:txBody>
      </p:sp>
      <p:sp>
        <p:nvSpPr>
          <p:cNvPr id="140" name="Abgerundetes Rechteck 139"/>
          <p:cNvSpPr/>
          <p:nvPr/>
        </p:nvSpPr>
        <p:spPr>
          <a:xfrm>
            <a:off x="4516842" y="8801362"/>
            <a:ext cx="1728192" cy="7915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9,81 m/s²</a:t>
            </a:r>
          </a:p>
          <a:p>
            <a:pPr algn="ctr"/>
            <a:r>
              <a:rPr lang="de-DE" sz="1200" dirty="0"/>
              <a:t>Anziehungskraft</a:t>
            </a:r>
          </a:p>
          <a:p>
            <a:pPr algn="ctr"/>
            <a:r>
              <a:rPr lang="de-DE" sz="1200" dirty="0"/>
              <a:t>Konstante</a:t>
            </a:r>
          </a:p>
        </p:txBody>
      </p:sp>
      <p:sp>
        <p:nvSpPr>
          <p:cNvPr id="142" name="Rechteck 141"/>
          <p:cNvSpPr/>
          <p:nvPr/>
        </p:nvSpPr>
        <p:spPr>
          <a:xfrm>
            <a:off x="4567943" y="6727908"/>
            <a:ext cx="1773709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Mechanik</a:t>
            </a:r>
          </a:p>
        </p:txBody>
      </p:sp>
      <p:sp>
        <p:nvSpPr>
          <p:cNvPr id="143" name="Ellipse 142"/>
          <p:cNvSpPr/>
          <p:nvPr/>
        </p:nvSpPr>
        <p:spPr>
          <a:xfrm>
            <a:off x="4444834" y="6727908"/>
            <a:ext cx="246221" cy="246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44" name="Rechteck 143"/>
          <p:cNvSpPr/>
          <p:nvPr/>
        </p:nvSpPr>
        <p:spPr>
          <a:xfrm>
            <a:off x="6341653" y="6660867"/>
            <a:ext cx="479445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Textfeld 82"/>
          <p:cNvSpPr txBox="1"/>
          <p:nvPr/>
        </p:nvSpPr>
        <p:spPr>
          <a:xfrm>
            <a:off x="2449999" y="2449826"/>
            <a:ext cx="1939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Physik</a:t>
            </a:r>
          </a:p>
        </p:txBody>
      </p:sp>
    </p:spTree>
    <p:extLst>
      <p:ext uri="{BB962C8B-B14F-4D97-AF65-F5344CB8AC3E}">
        <p14:creationId xmlns:p14="http://schemas.microsoft.com/office/powerpoint/2010/main" val="21348120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386</Words>
  <Application>Microsoft Office PowerPoint</Application>
  <PresentationFormat>A4-Papier (210 x 297 mm)</PresentationFormat>
  <Paragraphs>267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Cambria Math</vt:lpstr>
      <vt:lpstr>Roboto</vt:lpstr>
      <vt:lpstr>Larissa-Design</vt:lpstr>
      <vt:lpstr>Tabu Begriffe aus der Physik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Jan-Martin Klinge</dc:creator>
  <cp:lastModifiedBy>lutz staeudel</cp:lastModifiedBy>
  <cp:revision>39</cp:revision>
  <dcterms:modified xsi:type="dcterms:W3CDTF">2023-04-23T11:03:13Z</dcterms:modified>
</cp:coreProperties>
</file>